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21"/>
  </p:notesMasterIdLst>
  <p:handoutMasterIdLst>
    <p:handoutMasterId r:id="rId22"/>
  </p:handoutMasterIdLst>
  <p:sldIdLst>
    <p:sldId id="292" r:id="rId5"/>
    <p:sldId id="291" r:id="rId6"/>
    <p:sldId id="294" r:id="rId7"/>
    <p:sldId id="295" r:id="rId8"/>
    <p:sldId id="296" r:id="rId9"/>
    <p:sldId id="303" r:id="rId10"/>
    <p:sldId id="297" r:id="rId11"/>
    <p:sldId id="304" r:id="rId12"/>
    <p:sldId id="298" r:id="rId13"/>
    <p:sldId id="305" r:id="rId14"/>
    <p:sldId id="299" r:id="rId15"/>
    <p:sldId id="300" r:id="rId16"/>
    <p:sldId id="301" r:id="rId17"/>
    <p:sldId id="302" r:id="rId18"/>
    <p:sldId id="306" r:id="rId19"/>
    <p:sldId id="293" r:id="rId20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A2D"/>
    <a:srgbClr val="FFFFFF"/>
    <a:srgbClr val="F3703A"/>
    <a:srgbClr val="443481"/>
    <a:srgbClr val="488C40"/>
    <a:srgbClr val="214C88"/>
    <a:srgbClr val="515083"/>
    <a:srgbClr val="2F305C"/>
    <a:srgbClr val="3C4798"/>
    <a:srgbClr val="E686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70" d="100"/>
          <a:sy n="70" d="100"/>
        </p:scale>
        <p:origin x="7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487DB9-303D-4388-B16F-D4837F6C61C0}" type="doc">
      <dgm:prSet loTypeId="urn:microsoft.com/office/officeart/2005/8/layout/radial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0934C77-875E-4F2B-B7A6-D5BCEDD75B17}">
      <dgm:prSet phldrT="[Testo]"/>
      <dgm:spPr/>
      <dgm:t>
        <a:bodyPr/>
        <a:lstStyle/>
        <a:p>
          <a:r>
            <a:rPr lang="it-IT" b="0" dirty="0"/>
            <a:t>PAZIENTE</a:t>
          </a:r>
        </a:p>
      </dgm:t>
    </dgm:pt>
    <dgm:pt modelId="{9A993F0D-A9F8-422C-BAC6-B794C1839D26}" type="parTrans" cxnId="{7A087512-BBC9-48B7-8228-117FDC640D9A}">
      <dgm:prSet/>
      <dgm:spPr/>
      <dgm:t>
        <a:bodyPr/>
        <a:lstStyle/>
        <a:p>
          <a:endParaRPr lang="it-IT"/>
        </a:p>
      </dgm:t>
    </dgm:pt>
    <dgm:pt modelId="{74B256FC-9EE4-4048-92A3-EDA500383D5B}" type="sibTrans" cxnId="{7A087512-BBC9-48B7-8228-117FDC640D9A}">
      <dgm:prSet/>
      <dgm:spPr/>
      <dgm:t>
        <a:bodyPr/>
        <a:lstStyle/>
        <a:p>
          <a:endParaRPr lang="it-IT"/>
        </a:p>
      </dgm:t>
    </dgm:pt>
    <dgm:pt modelId="{9FFA193F-AACA-476B-A8BF-6269660A8F38}">
      <dgm:prSet phldrT="[Testo]"/>
      <dgm:spPr/>
      <dgm:t>
        <a:bodyPr/>
        <a:lstStyle/>
        <a:p>
          <a:r>
            <a:rPr lang="it-IT" dirty="0"/>
            <a:t>INFERMIERE</a:t>
          </a:r>
        </a:p>
      </dgm:t>
    </dgm:pt>
    <dgm:pt modelId="{0FCA990C-D25E-4FE2-95A6-C18B14C7F92F}" type="parTrans" cxnId="{A340C498-772D-47D3-B629-01DEE0E46AE9}">
      <dgm:prSet/>
      <dgm:spPr/>
      <dgm:t>
        <a:bodyPr/>
        <a:lstStyle/>
        <a:p>
          <a:endParaRPr lang="it-IT"/>
        </a:p>
      </dgm:t>
    </dgm:pt>
    <dgm:pt modelId="{5950C2E7-672E-47DA-A674-7B8F148C32BF}" type="sibTrans" cxnId="{A340C498-772D-47D3-B629-01DEE0E46AE9}">
      <dgm:prSet/>
      <dgm:spPr/>
      <dgm:t>
        <a:bodyPr/>
        <a:lstStyle/>
        <a:p>
          <a:endParaRPr lang="it-IT"/>
        </a:p>
      </dgm:t>
    </dgm:pt>
    <dgm:pt modelId="{C8C8A344-58FD-4FA0-823D-536BB0192E84}">
      <dgm:prSet phldrT="[Testo]"/>
      <dgm:spPr/>
      <dgm:t>
        <a:bodyPr/>
        <a:lstStyle/>
        <a:p>
          <a:r>
            <a:rPr lang="it-IT" dirty="0"/>
            <a:t>MEDICO CHIRURGO</a:t>
          </a:r>
        </a:p>
      </dgm:t>
    </dgm:pt>
    <dgm:pt modelId="{24C3FFEC-EC43-4A59-A103-2BEA43F7C8B7}" type="parTrans" cxnId="{B7A23BDD-A7D7-4BB8-8E1B-5B8FBE64881E}">
      <dgm:prSet/>
      <dgm:spPr/>
      <dgm:t>
        <a:bodyPr/>
        <a:lstStyle/>
        <a:p>
          <a:endParaRPr lang="it-IT"/>
        </a:p>
      </dgm:t>
    </dgm:pt>
    <dgm:pt modelId="{0A0C6116-955E-4C2B-ACF5-F016BCDEF1A8}" type="sibTrans" cxnId="{B7A23BDD-A7D7-4BB8-8E1B-5B8FBE64881E}">
      <dgm:prSet/>
      <dgm:spPr/>
      <dgm:t>
        <a:bodyPr/>
        <a:lstStyle/>
        <a:p>
          <a:endParaRPr lang="it-IT"/>
        </a:p>
      </dgm:t>
    </dgm:pt>
    <dgm:pt modelId="{3BDC7CA3-614B-4531-807E-907A13DB0D71}">
      <dgm:prSet phldrT="[Testo]"/>
      <dgm:spPr/>
      <dgm:t>
        <a:bodyPr/>
        <a:lstStyle/>
        <a:p>
          <a:r>
            <a:rPr lang="it-IT" dirty="0"/>
            <a:t>MEDICO ANESTESISTA</a:t>
          </a:r>
        </a:p>
      </dgm:t>
    </dgm:pt>
    <dgm:pt modelId="{56FD95A2-B3F1-4BBB-8A72-95CAEB67D6ED}" type="parTrans" cxnId="{F08EBAD2-3264-459A-819A-AE326C10412A}">
      <dgm:prSet/>
      <dgm:spPr/>
      <dgm:t>
        <a:bodyPr/>
        <a:lstStyle/>
        <a:p>
          <a:endParaRPr lang="it-IT"/>
        </a:p>
      </dgm:t>
    </dgm:pt>
    <dgm:pt modelId="{87E27D8B-21FB-4B75-8614-80F2B8AB0181}" type="sibTrans" cxnId="{F08EBAD2-3264-459A-819A-AE326C10412A}">
      <dgm:prSet/>
      <dgm:spPr/>
      <dgm:t>
        <a:bodyPr/>
        <a:lstStyle/>
        <a:p>
          <a:endParaRPr lang="it-IT"/>
        </a:p>
      </dgm:t>
    </dgm:pt>
    <dgm:pt modelId="{0C99E11D-8208-4FE2-95CA-0108FC9FDA82}">
      <dgm:prSet phldrT="[Testo]"/>
      <dgm:spPr/>
      <dgm:t>
        <a:bodyPr/>
        <a:lstStyle/>
        <a:p>
          <a:r>
            <a:rPr lang="it-IT" dirty="0"/>
            <a:t>DIABETOLOGO</a:t>
          </a:r>
        </a:p>
      </dgm:t>
    </dgm:pt>
    <dgm:pt modelId="{0285E3A1-1A57-497E-9226-1CC7778F7808}" type="parTrans" cxnId="{A83B3FB2-F0E9-4A0B-8A9F-02B684305A29}">
      <dgm:prSet/>
      <dgm:spPr/>
      <dgm:t>
        <a:bodyPr/>
        <a:lstStyle/>
        <a:p>
          <a:endParaRPr lang="it-IT"/>
        </a:p>
      </dgm:t>
    </dgm:pt>
    <dgm:pt modelId="{0A062D6B-8F17-4911-9ED8-A530A0A6BAB6}" type="sibTrans" cxnId="{A83B3FB2-F0E9-4A0B-8A9F-02B684305A29}">
      <dgm:prSet/>
      <dgm:spPr/>
      <dgm:t>
        <a:bodyPr/>
        <a:lstStyle/>
        <a:p>
          <a:endParaRPr lang="it-IT"/>
        </a:p>
      </dgm:t>
    </dgm:pt>
    <dgm:pt modelId="{6217F076-F9C9-4BBF-9760-C53CE342BDCF}">
      <dgm:prSet/>
      <dgm:spPr/>
      <dgm:t>
        <a:bodyPr/>
        <a:lstStyle/>
        <a:p>
          <a:r>
            <a:rPr lang="it-IT" dirty="0"/>
            <a:t>CHIRURGO PLASTICO</a:t>
          </a:r>
        </a:p>
      </dgm:t>
    </dgm:pt>
    <dgm:pt modelId="{645700E4-464C-4054-87BF-5878B5CA9CDB}" type="parTrans" cxnId="{29E1EDD1-14DC-4F2C-9C57-3C79BF6CB642}">
      <dgm:prSet/>
      <dgm:spPr/>
      <dgm:t>
        <a:bodyPr/>
        <a:lstStyle/>
        <a:p>
          <a:endParaRPr lang="it-IT"/>
        </a:p>
      </dgm:t>
    </dgm:pt>
    <dgm:pt modelId="{7721C68C-0487-4617-9200-6D305239B858}" type="sibTrans" cxnId="{29E1EDD1-14DC-4F2C-9C57-3C79BF6CB642}">
      <dgm:prSet/>
      <dgm:spPr/>
      <dgm:t>
        <a:bodyPr/>
        <a:lstStyle/>
        <a:p>
          <a:endParaRPr lang="it-IT"/>
        </a:p>
      </dgm:t>
    </dgm:pt>
    <dgm:pt modelId="{F011FEA2-6125-4F13-B7F2-D9E61856AC09}">
      <dgm:prSet/>
      <dgm:spPr/>
      <dgm:t>
        <a:bodyPr/>
        <a:lstStyle/>
        <a:p>
          <a:r>
            <a:rPr lang="it-IT" dirty="0"/>
            <a:t>PSICOLOCO E PSICHIATRA</a:t>
          </a:r>
        </a:p>
      </dgm:t>
    </dgm:pt>
    <dgm:pt modelId="{FB3F1DD7-0384-47C7-96FC-D48A0F6E4605}" type="parTrans" cxnId="{6EC17D6A-CEB4-4D2F-9652-E3A79B680E16}">
      <dgm:prSet/>
      <dgm:spPr/>
      <dgm:t>
        <a:bodyPr/>
        <a:lstStyle/>
        <a:p>
          <a:endParaRPr lang="it-IT"/>
        </a:p>
      </dgm:t>
    </dgm:pt>
    <dgm:pt modelId="{0D9D52D0-5247-42AF-B469-03A6595CCA14}" type="sibTrans" cxnId="{6EC17D6A-CEB4-4D2F-9652-E3A79B680E16}">
      <dgm:prSet/>
      <dgm:spPr/>
      <dgm:t>
        <a:bodyPr/>
        <a:lstStyle/>
        <a:p>
          <a:endParaRPr lang="it-IT"/>
        </a:p>
      </dgm:t>
    </dgm:pt>
    <dgm:pt modelId="{230C621B-958A-47D3-9CA1-715F1F6D998F}">
      <dgm:prSet/>
      <dgm:spPr/>
      <dgm:t>
        <a:bodyPr/>
        <a:lstStyle/>
        <a:p>
          <a:r>
            <a:rPr lang="it-IT" dirty="0"/>
            <a:t>NUTRIZIONISTA</a:t>
          </a:r>
        </a:p>
      </dgm:t>
    </dgm:pt>
    <dgm:pt modelId="{17A30244-2601-4BE3-A7E8-816AD5B760A1}" type="parTrans" cxnId="{29653B5D-66BF-4DE3-B303-812F3A99CB8C}">
      <dgm:prSet/>
      <dgm:spPr/>
      <dgm:t>
        <a:bodyPr/>
        <a:lstStyle/>
        <a:p>
          <a:endParaRPr lang="it-IT"/>
        </a:p>
      </dgm:t>
    </dgm:pt>
    <dgm:pt modelId="{DF65D3BF-2183-48D7-AB99-FC5DAEBA214F}" type="sibTrans" cxnId="{29653B5D-66BF-4DE3-B303-812F3A99CB8C}">
      <dgm:prSet/>
      <dgm:spPr/>
      <dgm:t>
        <a:bodyPr/>
        <a:lstStyle/>
        <a:p>
          <a:endParaRPr lang="it-IT"/>
        </a:p>
      </dgm:t>
    </dgm:pt>
    <dgm:pt modelId="{A5E35CCA-2AA7-440C-BD8B-4E0755D05F0F}">
      <dgm:prSet/>
      <dgm:spPr/>
      <dgm:t>
        <a:bodyPr/>
        <a:lstStyle/>
        <a:p>
          <a:r>
            <a:rPr lang="it-IT" dirty="0"/>
            <a:t>DIETISTA</a:t>
          </a:r>
        </a:p>
      </dgm:t>
    </dgm:pt>
    <dgm:pt modelId="{4AE7C1DC-D9D4-4098-808C-A1FBD5D8E848}" type="parTrans" cxnId="{F398774D-EE98-40C2-85A7-291D4E0529FF}">
      <dgm:prSet/>
      <dgm:spPr/>
      <dgm:t>
        <a:bodyPr/>
        <a:lstStyle/>
        <a:p>
          <a:endParaRPr lang="it-IT"/>
        </a:p>
      </dgm:t>
    </dgm:pt>
    <dgm:pt modelId="{907DD833-9964-4B9A-AC71-6F85237C319B}" type="sibTrans" cxnId="{F398774D-EE98-40C2-85A7-291D4E0529FF}">
      <dgm:prSet/>
      <dgm:spPr/>
      <dgm:t>
        <a:bodyPr/>
        <a:lstStyle/>
        <a:p>
          <a:endParaRPr lang="it-IT"/>
        </a:p>
      </dgm:t>
    </dgm:pt>
    <dgm:pt modelId="{A8BD9682-3282-40AE-B3B7-C5F01769E27E}">
      <dgm:prSet/>
      <dgm:spPr/>
      <dgm:t>
        <a:bodyPr/>
        <a:lstStyle/>
        <a:p>
          <a:r>
            <a:rPr lang="it-IT" dirty="0"/>
            <a:t>ENDOCRINOLOGO</a:t>
          </a:r>
        </a:p>
      </dgm:t>
    </dgm:pt>
    <dgm:pt modelId="{BE613325-8774-4EDB-9763-9828E16EFD57}" type="parTrans" cxnId="{41C55F84-D30F-4E88-85C2-4AB7884E5CDB}">
      <dgm:prSet/>
      <dgm:spPr/>
      <dgm:t>
        <a:bodyPr/>
        <a:lstStyle/>
        <a:p>
          <a:endParaRPr lang="it-IT"/>
        </a:p>
      </dgm:t>
    </dgm:pt>
    <dgm:pt modelId="{59872198-3855-4F2A-A3AA-09F86845F028}" type="sibTrans" cxnId="{41C55F84-D30F-4E88-85C2-4AB7884E5CDB}">
      <dgm:prSet/>
      <dgm:spPr/>
      <dgm:t>
        <a:bodyPr/>
        <a:lstStyle/>
        <a:p>
          <a:endParaRPr lang="it-IT"/>
        </a:p>
      </dgm:t>
    </dgm:pt>
    <dgm:pt modelId="{357A8352-7433-486B-B372-9FD087636CEB}">
      <dgm:prSet/>
      <dgm:spPr/>
      <dgm:t>
        <a:bodyPr/>
        <a:lstStyle/>
        <a:p>
          <a:r>
            <a:rPr lang="it-IT" dirty="0"/>
            <a:t>OSS</a:t>
          </a:r>
        </a:p>
      </dgm:t>
    </dgm:pt>
    <dgm:pt modelId="{02308B56-CCB8-4F35-A9DC-DA43DFCF8AF7}" type="parTrans" cxnId="{B0162C18-7BF5-4BF7-A8FB-478656DE159B}">
      <dgm:prSet/>
      <dgm:spPr/>
      <dgm:t>
        <a:bodyPr/>
        <a:lstStyle/>
        <a:p>
          <a:endParaRPr lang="it-IT"/>
        </a:p>
      </dgm:t>
    </dgm:pt>
    <dgm:pt modelId="{C3E3D2A7-AB6F-43CE-874C-851F9D634827}" type="sibTrans" cxnId="{B0162C18-7BF5-4BF7-A8FB-478656DE159B}">
      <dgm:prSet/>
      <dgm:spPr/>
      <dgm:t>
        <a:bodyPr/>
        <a:lstStyle/>
        <a:p>
          <a:endParaRPr lang="it-IT"/>
        </a:p>
      </dgm:t>
    </dgm:pt>
    <dgm:pt modelId="{04B99BBF-7088-4FA2-BE8F-D2BCE8B79CBC}" type="pres">
      <dgm:prSet presAssocID="{D6487DB9-303D-4388-B16F-D4837F6C61C0}" presName="composite" presStyleCnt="0">
        <dgm:presLayoutVars>
          <dgm:chMax val="1"/>
          <dgm:dir/>
          <dgm:resizeHandles val="exact"/>
        </dgm:presLayoutVars>
      </dgm:prSet>
      <dgm:spPr/>
    </dgm:pt>
    <dgm:pt modelId="{9A5A7EC1-B0AA-428E-8E00-C47AA469ED26}" type="pres">
      <dgm:prSet presAssocID="{D6487DB9-303D-4388-B16F-D4837F6C61C0}" presName="radial" presStyleCnt="0">
        <dgm:presLayoutVars>
          <dgm:animLvl val="ctr"/>
        </dgm:presLayoutVars>
      </dgm:prSet>
      <dgm:spPr/>
    </dgm:pt>
    <dgm:pt modelId="{8DAD7410-7832-4CBB-95F5-7AE605DD6835}" type="pres">
      <dgm:prSet presAssocID="{C0934C77-875E-4F2B-B7A6-D5BCEDD75B17}" presName="centerShape" presStyleLbl="vennNode1" presStyleIdx="0" presStyleCnt="11"/>
      <dgm:spPr/>
    </dgm:pt>
    <dgm:pt modelId="{164DFA95-90BA-45C4-90F8-DF0799AA9EEF}" type="pres">
      <dgm:prSet presAssocID="{9FFA193F-AACA-476B-A8BF-6269660A8F38}" presName="node" presStyleLbl="vennNode1" presStyleIdx="1" presStyleCnt="11">
        <dgm:presLayoutVars>
          <dgm:bulletEnabled val="1"/>
        </dgm:presLayoutVars>
      </dgm:prSet>
      <dgm:spPr/>
    </dgm:pt>
    <dgm:pt modelId="{7F915192-63CA-4297-9D78-23F64A51C1DB}" type="pres">
      <dgm:prSet presAssocID="{C8C8A344-58FD-4FA0-823D-536BB0192E84}" presName="node" presStyleLbl="vennNode1" presStyleIdx="2" presStyleCnt="11">
        <dgm:presLayoutVars>
          <dgm:bulletEnabled val="1"/>
        </dgm:presLayoutVars>
      </dgm:prSet>
      <dgm:spPr/>
    </dgm:pt>
    <dgm:pt modelId="{616E13D0-ED5A-43A6-9DD9-807CA7A0B933}" type="pres">
      <dgm:prSet presAssocID="{3BDC7CA3-614B-4531-807E-907A13DB0D71}" presName="node" presStyleLbl="vennNode1" presStyleIdx="3" presStyleCnt="11">
        <dgm:presLayoutVars>
          <dgm:bulletEnabled val="1"/>
        </dgm:presLayoutVars>
      </dgm:prSet>
      <dgm:spPr/>
    </dgm:pt>
    <dgm:pt modelId="{6113E07F-11E4-482A-99C6-434A88040451}" type="pres">
      <dgm:prSet presAssocID="{0C99E11D-8208-4FE2-95CA-0108FC9FDA82}" presName="node" presStyleLbl="vennNode1" presStyleIdx="4" presStyleCnt="11">
        <dgm:presLayoutVars>
          <dgm:bulletEnabled val="1"/>
        </dgm:presLayoutVars>
      </dgm:prSet>
      <dgm:spPr/>
    </dgm:pt>
    <dgm:pt modelId="{3C72C5A4-EF0F-4FC6-80FF-9398FDB56C6D}" type="pres">
      <dgm:prSet presAssocID="{6217F076-F9C9-4BBF-9760-C53CE342BDCF}" presName="node" presStyleLbl="vennNode1" presStyleIdx="5" presStyleCnt="11">
        <dgm:presLayoutVars>
          <dgm:bulletEnabled val="1"/>
        </dgm:presLayoutVars>
      </dgm:prSet>
      <dgm:spPr/>
    </dgm:pt>
    <dgm:pt modelId="{7D7921B4-7512-42E7-B83E-275EBB76DF19}" type="pres">
      <dgm:prSet presAssocID="{F011FEA2-6125-4F13-B7F2-D9E61856AC09}" presName="node" presStyleLbl="vennNode1" presStyleIdx="6" presStyleCnt="11">
        <dgm:presLayoutVars>
          <dgm:bulletEnabled val="1"/>
        </dgm:presLayoutVars>
      </dgm:prSet>
      <dgm:spPr/>
    </dgm:pt>
    <dgm:pt modelId="{7CB5A9CD-16F8-438F-9B94-09B86C762B89}" type="pres">
      <dgm:prSet presAssocID="{230C621B-958A-47D3-9CA1-715F1F6D998F}" presName="node" presStyleLbl="vennNode1" presStyleIdx="7" presStyleCnt="11">
        <dgm:presLayoutVars>
          <dgm:bulletEnabled val="1"/>
        </dgm:presLayoutVars>
      </dgm:prSet>
      <dgm:spPr/>
    </dgm:pt>
    <dgm:pt modelId="{B6929D92-321C-477B-BB64-80E4EAE334A3}" type="pres">
      <dgm:prSet presAssocID="{A5E35CCA-2AA7-440C-BD8B-4E0755D05F0F}" presName="node" presStyleLbl="vennNode1" presStyleIdx="8" presStyleCnt="11">
        <dgm:presLayoutVars>
          <dgm:bulletEnabled val="1"/>
        </dgm:presLayoutVars>
      </dgm:prSet>
      <dgm:spPr/>
    </dgm:pt>
    <dgm:pt modelId="{8923A741-0913-483F-936C-01462427C751}" type="pres">
      <dgm:prSet presAssocID="{A8BD9682-3282-40AE-B3B7-C5F01769E27E}" presName="node" presStyleLbl="vennNode1" presStyleIdx="9" presStyleCnt="11">
        <dgm:presLayoutVars>
          <dgm:bulletEnabled val="1"/>
        </dgm:presLayoutVars>
      </dgm:prSet>
      <dgm:spPr/>
    </dgm:pt>
    <dgm:pt modelId="{05CD925A-C3D6-4351-8012-0237BD408305}" type="pres">
      <dgm:prSet presAssocID="{357A8352-7433-486B-B372-9FD087636CEB}" presName="node" presStyleLbl="vennNode1" presStyleIdx="10" presStyleCnt="11">
        <dgm:presLayoutVars>
          <dgm:bulletEnabled val="1"/>
        </dgm:presLayoutVars>
      </dgm:prSet>
      <dgm:spPr/>
    </dgm:pt>
  </dgm:ptLst>
  <dgm:cxnLst>
    <dgm:cxn modelId="{81B41800-6417-41E1-B6BA-74C331A6A152}" type="presOf" srcId="{A8BD9682-3282-40AE-B3B7-C5F01769E27E}" destId="{8923A741-0913-483F-936C-01462427C751}" srcOrd="0" destOrd="0" presId="urn:microsoft.com/office/officeart/2005/8/layout/radial3"/>
    <dgm:cxn modelId="{10A25700-7E3B-4123-A333-CFCAA62AD2A2}" type="presOf" srcId="{A5E35CCA-2AA7-440C-BD8B-4E0755D05F0F}" destId="{B6929D92-321C-477B-BB64-80E4EAE334A3}" srcOrd="0" destOrd="0" presId="urn:microsoft.com/office/officeart/2005/8/layout/radial3"/>
    <dgm:cxn modelId="{11BCA607-7E8F-483A-B344-7B2384FB66AA}" type="presOf" srcId="{6217F076-F9C9-4BBF-9760-C53CE342BDCF}" destId="{3C72C5A4-EF0F-4FC6-80FF-9398FDB56C6D}" srcOrd="0" destOrd="0" presId="urn:microsoft.com/office/officeart/2005/8/layout/radial3"/>
    <dgm:cxn modelId="{7A087512-BBC9-48B7-8228-117FDC640D9A}" srcId="{D6487DB9-303D-4388-B16F-D4837F6C61C0}" destId="{C0934C77-875E-4F2B-B7A6-D5BCEDD75B17}" srcOrd="0" destOrd="0" parTransId="{9A993F0D-A9F8-422C-BAC6-B794C1839D26}" sibTransId="{74B256FC-9EE4-4048-92A3-EDA500383D5B}"/>
    <dgm:cxn modelId="{755D3015-F29D-4A45-A4E3-5ED265D6D2C6}" type="presOf" srcId="{D6487DB9-303D-4388-B16F-D4837F6C61C0}" destId="{04B99BBF-7088-4FA2-BE8F-D2BCE8B79CBC}" srcOrd="0" destOrd="0" presId="urn:microsoft.com/office/officeart/2005/8/layout/radial3"/>
    <dgm:cxn modelId="{B0162C18-7BF5-4BF7-A8FB-478656DE159B}" srcId="{C0934C77-875E-4F2B-B7A6-D5BCEDD75B17}" destId="{357A8352-7433-486B-B372-9FD087636CEB}" srcOrd="9" destOrd="0" parTransId="{02308B56-CCB8-4F35-A9DC-DA43DFCF8AF7}" sibTransId="{C3E3D2A7-AB6F-43CE-874C-851F9D634827}"/>
    <dgm:cxn modelId="{97E5CF18-DD21-4D07-AE2A-6CD1A5F2A547}" type="presOf" srcId="{C8C8A344-58FD-4FA0-823D-536BB0192E84}" destId="{7F915192-63CA-4297-9D78-23F64A51C1DB}" srcOrd="0" destOrd="0" presId="urn:microsoft.com/office/officeart/2005/8/layout/radial3"/>
    <dgm:cxn modelId="{B210F71C-EC23-4C63-BB51-C8C026202AF7}" type="presOf" srcId="{F011FEA2-6125-4F13-B7F2-D9E61856AC09}" destId="{7D7921B4-7512-42E7-B83E-275EBB76DF19}" srcOrd="0" destOrd="0" presId="urn:microsoft.com/office/officeart/2005/8/layout/radial3"/>
    <dgm:cxn modelId="{4D16B93A-AFC2-4A9F-82D2-85E45C809E8C}" type="presOf" srcId="{9FFA193F-AACA-476B-A8BF-6269660A8F38}" destId="{164DFA95-90BA-45C4-90F8-DF0799AA9EEF}" srcOrd="0" destOrd="0" presId="urn:microsoft.com/office/officeart/2005/8/layout/radial3"/>
    <dgm:cxn modelId="{29653B5D-66BF-4DE3-B303-812F3A99CB8C}" srcId="{C0934C77-875E-4F2B-B7A6-D5BCEDD75B17}" destId="{230C621B-958A-47D3-9CA1-715F1F6D998F}" srcOrd="6" destOrd="0" parTransId="{17A30244-2601-4BE3-A7E8-816AD5B760A1}" sibTransId="{DF65D3BF-2183-48D7-AB99-FC5DAEBA214F}"/>
    <dgm:cxn modelId="{6EC17D6A-CEB4-4D2F-9652-E3A79B680E16}" srcId="{C0934C77-875E-4F2B-B7A6-D5BCEDD75B17}" destId="{F011FEA2-6125-4F13-B7F2-D9E61856AC09}" srcOrd="5" destOrd="0" parTransId="{FB3F1DD7-0384-47C7-96FC-D48A0F6E4605}" sibTransId="{0D9D52D0-5247-42AF-B469-03A6595CCA14}"/>
    <dgm:cxn modelId="{F026C04A-6E0F-4846-BA15-08CC48A57D89}" type="presOf" srcId="{357A8352-7433-486B-B372-9FD087636CEB}" destId="{05CD925A-C3D6-4351-8012-0237BD408305}" srcOrd="0" destOrd="0" presId="urn:microsoft.com/office/officeart/2005/8/layout/radial3"/>
    <dgm:cxn modelId="{F398774D-EE98-40C2-85A7-291D4E0529FF}" srcId="{C0934C77-875E-4F2B-B7A6-D5BCEDD75B17}" destId="{A5E35CCA-2AA7-440C-BD8B-4E0755D05F0F}" srcOrd="7" destOrd="0" parTransId="{4AE7C1DC-D9D4-4098-808C-A1FBD5D8E848}" sibTransId="{907DD833-9964-4B9A-AC71-6F85237C319B}"/>
    <dgm:cxn modelId="{0C576278-20EC-448F-9351-F28D0A4963FB}" type="presOf" srcId="{0C99E11D-8208-4FE2-95CA-0108FC9FDA82}" destId="{6113E07F-11E4-482A-99C6-434A88040451}" srcOrd="0" destOrd="0" presId="urn:microsoft.com/office/officeart/2005/8/layout/radial3"/>
    <dgm:cxn modelId="{41C55F84-D30F-4E88-85C2-4AB7884E5CDB}" srcId="{C0934C77-875E-4F2B-B7A6-D5BCEDD75B17}" destId="{A8BD9682-3282-40AE-B3B7-C5F01769E27E}" srcOrd="8" destOrd="0" parTransId="{BE613325-8774-4EDB-9763-9828E16EFD57}" sibTransId="{59872198-3855-4F2A-A3AA-09F86845F028}"/>
    <dgm:cxn modelId="{A9CE578C-73E5-44CC-8E35-5FB3B089D67A}" type="presOf" srcId="{230C621B-958A-47D3-9CA1-715F1F6D998F}" destId="{7CB5A9CD-16F8-438F-9B94-09B86C762B89}" srcOrd="0" destOrd="0" presId="urn:microsoft.com/office/officeart/2005/8/layout/radial3"/>
    <dgm:cxn modelId="{1707248D-95E1-4C88-87B2-B4454276B9A0}" type="presOf" srcId="{C0934C77-875E-4F2B-B7A6-D5BCEDD75B17}" destId="{8DAD7410-7832-4CBB-95F5-7AE605DD6835}" srcOrd="0" destOrd="0" presId="urn:microsoft.com/office/officeart/2005/8/layout/radial3"/>
    <dgm:cxn modelId="{A340C498-772D-47D3-B629-01DEE0E46AE9}" srcId="{C0934C77-875E-4F2B-B7A6-D5BCEDD75B17}" destId="{9FFA193F-AACA-476B-A8BF-6269660A8F38}" srcOrd="0" destOrd="0" parTransId="{0FCA990C-D25E-4FE2-95A6-C18B14C7F92F}" sibTransId="{5950C2E7-672E-47DA-A674-7B8F148C32BF}"/>
    <dgm:cxn modelId="{A83B3FB2-F0E9-4A0B-8A9F-02B684305A29}" srcId="{C0934C77-875E-4F2B-B7A6-D5BCEDD75B17}" destId="{0C99E11D-8208-4FE2-95CA-0108FC9FDA82}" srcOrd="3" destOrd="0" parTransId="{0285E3A1-1A57-497E-9226-1CC7778F7808}" sibTransId="{0A062D6B-8F17-4911-9ED8-A530A0A6BAB6}"/>
    <dgm:cxn modelId="{29E1EDD1-14DC-4F2C-9C57-3C79BF6CB642}" srcId="{C0934C77-875E-4F2B-B7A6-D5BCEDD75B17}" destId="{6217F076-F9C9-4BBF-9760-C53CE342BDCF}" srcOrd="4" destOrd="0" parTransId="{645700E4-464C-4054-87BF-5878B5CA9CDB}" sibTransId="{7721C68C-0487-4617-9200-6D305239B858}"/>
    <dgm:cxn modelId="{F08EBAD2-3264-459A-819A-AE326C10412A}" srcId="{C0934C77-875E-4F2B-B7A6-D5BCEDD75B17}" destId="{3BDC7CA3-614B-4531-807E-907A13DB0D71}" srcOrd="2" destOrd="0" parTransId="{56FD95A2-B3F1-4BBB-8A72-95CAEB67D6ED}" sibTransId="{87E27D8B-21FB-4B75-8614-80F2B8AB0181}"/>
    <dgm:cxn modelId="{B7A23BDD-A7D7-4BB8-8E1B-5B8FBE64881E}" srcId="{C0934C77-875E-4F2B-B7A6-D5BCEDD75B17}" destId="{C8C8A344-58FD-4FA0-823D-536BB0192E84}" srcOrd="1" destOrd="0" parTransId="{24C3FFEC-EC43-4A59-A103-2BEA43F7C8B7}" sibTransId="{0A0C6116-955E-4C2B-ACF5-F016BCDEF1A8}"/>
    <dgm:cxn modelId="{CC82C1FD-99A8-4509-B6B1-E9A68ADDA179}" type="presOf" srcId="{3BDC7CA3-614B-4531-807E-907A13DB0D71}" destId="{616E13D0-ED5A-43A6-9DD9-807CA7A0B933}" srcOrd="0" destOrd="0" presId="urn:microsoft.com/office/officeart/2005/8/layout/radial3"/>
    <dgm:cxn modelId="{5CA82A31-AF5B-429D-9361-4433261FBA93}" type="presParOf" srcId="{04B99BBF-7088-4FA2-BE8F-D2BCE8B79CBC}" destId="{9A5A7EC1-B0AA-428E-8E00-C47AA469ED26}" srcOrd="0" destOrd="0" presId="urn:microsoft.com/office/officeart/2005/8/layout/radial3"/>
    <dgm:cxn modelId="{97AB6BA6-CF10-4F65-8A45-84B7F5F06FA2}" type="presParOf" srcId="{9A5A7EC1-B0AA-428E-8E00-C47AA469ED26}" destId="{8DAD7410-7832-4CBB-95F5-7AE605DD6835}" srcOrd="0" destOrd="0" presId="urn:microsoft.com/office/officeart/2005/8/layout/radial3"/>
    <dgm:cxn modelId="{207DB48D-C2C9-40D5-A3D6-22B70681A19B}" type="presParOf" srcId="{9A5A7EC1-B0AA-428E-8E00-C47AA469ED26}" destId="{164DFA95-90BA-45C4-90F8-DF0799AA9EEF}" srcOrd="1" destOrd="0" presId="urn:microsoft.com/office/officeart/2005/8/layout/radial3"/>
    <dgm:cxn modelId="{5C871ECE-087B-44A8-B2B0-7CE18F1CBE74}" type="presParOf" srcId="{9A5A7EC1-B0AA-428E-8E00-C47AA469ED26}" destId="{7F915192-63CA-4297-9D78-23F64A51C1DB}" srcOrd="2" destOrd="0" presId="urn:microsoft.com/office/officeart/2005/8/layout/radial3"/>
    <dgm:cxn modelId="{5ED883E7-ABA3-4203-A303-8CBE7CE3D00E}" type="presParOf" srcId="{9A5A7EC1-B0AA-428E-8E00-C47AA469ED26}" destId="{616E13D0-ED5A-43A6-9DD9-807CA7A0B933}" srcOrd="3" destOrd="0" presId="urn:microsoft.com/office/officeart/2005/8/layout/radial3"/>
    <dgm:cxn modelId="{668C9150-9E85-4117-A654-9791473D4549}" type="presParOf" srcId="{9A5A7EC1-B0AA-428E-8E00-C47AA469ED26}" destId="{6113E07F-11E4-482A-99C6-434A88040451}" srcOrd="4" destOrd="0" presId="urn:microsoft.com/office/officeart/2005/8/layout/radial3"/>
    <dgm:cxn modelId="{7897630D-3B21-49DA-8907-1E923739F6C3}" type="presParOf" srcId="{9A5A7EC1-B0AA-428E-8E00-C47AA469ED26}" destId="{3C72C5A4-EF0F-4FC6-80FF-9398FDB56C6D}" srcOrd="5" destOrd="0" presId="urn:microsoft.com/office/officeart/2005/8/layout/radial3"/>
    <dgm:cxn modelId="{D174C930-C7AF-4450-BEE8-8B61E60769D0}" type="presParOf" srcId="{9A5A7EC1-B0AA-428E-8E00-C47AA469ED26}" destId="{7D7921B4-7512-42E7-B83E-275EBB76DF19}" srcOrd="6" destOrd="0" presId="urn:microsoft.com/office/officeart/2005/8/layout/radial3"/>
    <dgm:cxn modelId="{F3FF8AEA-843E-4DD4-89CF-4D4AFE71AEF8}" type="presParOf" srcId="{9A5A7EC1-B0AA-428E-8E00-C47AA469ED26}" destId="{7CB5A9CD-16F8-438F-9B94-09B86C762B89}" srcOrd="7" destOrd="0" presId="urn:microsoft.com/office/officeart/2005/8/layout/radial3"/>
    <dgm:cxn modelId="{3BEEEAFB-23A8-4FE4-BC9D-6A15AB65F758}" type="presParOf" srcId="{9A5A7EC1-B0AA-428E-8E00-C47AA469ED26}" destId="{B6929D92-321C-477B-BB64-80E4EAE334A3}" srcOrd="8" destOrd="0" presId="urn:microsoft.com/office/officeart/2005/8/layout/radial3"/>
    <dgm:cxn modelId="{C67663D6-D861-444B-B04A-2DD0ED4C0033}" type="presParOf" srcId="{9A5A7EC1-B0AA-428E-8E00-C47AA469ED26}" destId="{8923A741-0913-483F-936C-01462427C751}" srcOrd="9" destOrd="0" presId="urn:microsoft.com/office/officeart/2005/8/layout/radial3"/>
    <dgm:cxn modelId="{8EE33F89-DE2D-4B55-AE84-40C70251DFFE}" type="presParOf" srcId="{9A5A7EC1-B0AA-428E-8E00-C47AA469ED26}" destId="{05CD925A-C3D6-4351-8012-0237BD408305}" srcOrd="1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F18EFA-121A-47F4-BD34-7D113BEB9384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2ECFE90B-BF99-4CBF-9FFA-1398813B2D2E}">
      <dgm:prSet phldrT="[Testo]" custT="1"/>
      <dgm:spPr/>
      <dgm:t>
        <a:bodyPr/>
        <a:lstStyle/>
        <a:p>
          <a:r>
            <a:rPr lang="it-IT" sz="2800" dirty="0"/>
            <a:t>FASE PRE-OPERATORIA</a:t>
          </a:r>
        </a:p>
      </dgm:t>
    </dgm:pt>
    <dgm:pt modelId="{9F52D039-8F4A-4FD1-BFB0-1DFC6807BBA3}" type="parTrans" cxnId="{41CAF35A-130B-4195-A8F9-9740184A21CE}">
      <dgm:prSet/>
      <dgm:spPr/>
      <dgm:t>
        <a:bodyPr/>
        <a:lstStyle/>
        <a:p>
          <a:endParaRPr lang="it-IT"/>
        </a:p>
      </dgm:t>
    </dgm:pt>
    <dgm:pt modelId="{BF81CF19-B4C4-4D96-9EEA-F39F45EB56BC}" type="sibTrans" cxnId="{41CAF35A-130B-4195-A8F9-9740184A21CE}">
      <dgm:prSet/>
      <dgm:spPr/>
      <dgm:t>
        <a:bodyPr/>
        <a:lstStyle/>
        <a:p>
          <a:endParaRPr lang="it-IT"/>
        </a:p>
      </dgm:t>
    </dgm:pt>
    <dgm:pt modelId="{E5009CCA-3C0F-4599-8948-9678A687E2E0}">
      <dgm:prSet phldrT="[Testo]" custT="1"/>
      <dgm:spPr/>
      <dgm:t>
        <a:bodyPr/>
        <a:lstStyle/>
        <a:p>
          <a:r>
            <a:rPr lang="it-IT" sz="2800" dirty="0"/>
            <a:t>FASE INTRA-OPERATORIA</a:t>
          </a:r>
        </a:p>
      </dgm:t>
    </dgm:pt>
    <dgm:pt modelId="{48BC0D16-A032-4762-ABAA-DAC73FA5424E}" type="parTrans" cxnId="{D0312C02-AC89-4202-8BD0-05FA32FEA56B}">
      <dgm:prSet/>
      <dgm:spPr/>
      <dgm:t>
        <a:bodyPr/>
        <a:lstStyle/>
        <a:p>
          <a:endParaRPr lang="it-IT"/>
        </a:p>
      </dgm:t>
    </dgm:pt>
    <dgm:pt modelId="{25F30C46-F7B0-4E5B-BDC4-B1F6C0571E9F}" type="sibTrans" cxnId="{D0312C02-AC89-4202-8BD0-05FA32FEA56B}">
      <dgm:prSet/>
      <dgm:spPr/>
      <dgm:t>
        <a:bodyPr/>
        <a:lstStyle/>
        <a:p>
          <a:endParaRPr lang="it-IT"/>
        </a:p>
      </dgm:t>
    </dgm:pt>
    <dgm:pt modelId="{4E0D90F6-B3AB-4605-8876-ABFA173CD1BC}">
      <dgm:prSet phldrT="[Testo]" custT="1"/>
      <dgm:spPr/>
      <dgm:t>
        <a:bodyPr/>
        <a:lstStyle/>
        <a:p>
          <a:r>
            <a:rPr lang="it-IT" sz="2800" dirty="0"/>
            <a:t>FASE POST-OPERATORIA</a:t>
          </a:r>
        </a:p>
      </dgm:t>
    </dgm:pt>
    <dgm:pt modelId="{D9AAFAF1-0B99-4691-8908-6257884DEE42}" type="parTrans" cxnId="{9FCA9433-4AA6-4237-B29E-E5A727C78D89}">
      <dgm:prSet/>
      <dgm:spPr/>
      <dgm:t>
        <a:bodyPr/>
        <a:lstStyle/>
        <a:p>
          <a:endParaRPr lang="it-IT"/>
        </a:p>
      </dgm:t>
    </dgm:pt>
    <dgm:pt modelId="{F45023B7-0591-4103-9403-AF170B666C3F}" type="sibTrans" cxnId="{9FCA9433-4AA6-4237-B29E-E5A727C78D89}">
      <dgm:prSet/>
      <dgm:spPr/>
      <dgm:t>
        <a:bodyPr/>
        <a:lstStyle/>
        <a:p>
          <a:endParaRPr lang="it-IT"/>
        </a:p>
      </dgm:t>
    </dgm:pt>
    <dgm:pt modelId="{F946E08C-268B-4DD1-9AE5-17BEA88DD43F}" type="pres">
      <dgm:prSet presAssocID="{1AF18EFA-121A-47F4-BD34-7D113BEB9384}" presName="linearFlow" presStyleCnt="0">
        <dgm:presLayoutVars>
          <dgm:dir/>
          <dgm:resizeHandles val="exact"/>
        </dgm:presLayoutVars>
      </dgm:prSet>
      <dgm:spPr/>
    </dgm:pt>
    <dgm:pt modelId="{48EEBDB9-6D99-438A-87E2-79C57DC27E95}" type="pres">
      <dgm:prSet presAssocID="{2ECFE90B-BF99-4CBF-9FFA-1398813B2D2E}" presName="composite" presStyleCnt="0"/>
      <dgm:spPr/>
    </dgm:pt>
    <dgm:pt modelId="{93F0C8F8-F7F1-4C66-8EC3-493406EB7376}" type="pres">
      <dgm:prSet presAssocID="{2ECFE90B-BF99-4CBF-9FFA-1398813B2D2E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D363F9D7-16DF-49F8-B093-2A294267EC70}" type="pres">
      <dgm:prSet presAssocID="{2ECFE90B-BF99-4CBF-9FFA-1398813B2D2E}" presName="txShp" presStyleLbl="node1" presStyleIdx="0" presStyleCnt="3">
        <dgm:presLayoutVars>
          <dgm:bulletEnabled val="1"/>
        </dgm:presLayoutVars>
      </dgm:prSet>
      <dgm:spPr/>
    </dgm:pt>
    <dgm:pt modelId="{B1C7AD25-BC70-4B23-94C2-84E27FA39969}" type="pres">
      <dgm:prSet presAssocID="{BF81CF19-B4C4-4D96-9EEA-F39F45EB56BC}" presName="spacing" presStyleCnt="0"/>
      <dgm:spPr/>
    </dgm:pt>
    <dgm:pt modelId="{3D4828C2-2EB7-4884-B51D-E27C3A116D95}" type="pres">
      <dgm:prSet presAssocID="{E5009CCA-3C0F-4599-8948-9678A687E2E0}" presName="composite" presStyleCnt="0"/>
      <dgm:spPr/>
    </dgm:pt>
    <dgm:pt modelId="{59A44895-80A1-4B0A-B9B8-CFCD362D3238}" type="pres">
      <dgm:prSet presAssocID="{E5009CCA-3C0F-4599-8948-9678A687E2E0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A0ADB0EA-9A14-4C29-A1BA-BDE8D486FC24}" type="pres">
      <dgm:prSet presAssocID="{E5009CCA-3C0F-4599-8948-9678A687E2E0}" presName="txShp" presStyleLbl="node1" presStyleIdx="1" presStyleCnt="3">
        <dgm:presLayoutVars>
          <dgm:bulletEnabled val="1"/>
        </dgm:presLayoutVars>
      </dgm:prSet>
      <dgm:spPr/>
    </dgm:pt>
    <dgm:pt modelId="{A4D2E11B-FEB8-4D86-B399-BE6AD2EA3EE1}" type="pres">
      <dgm:prSet presAssocID="{25F30C46-F7B0-4E5B-BDC4-B1F6C0571E9F}" presName="spacing" presStyleCnt="0"/>
      <dgm:spPr/>
    </dgm:pt>
    <dgm:pt modelId="{C136FC33-7B08-4B6D-A3D7-9DFFF9CC4B9B}" type="pres">
      <dgm:prSet presAssocID="{4E0D90F6-B3AB-4605-8876-ABFA173CD1BC}" presName="composite" presStyleCnt="0"/>
      <dgm:spPr/>
    </dgm:pt>
    <dgm:pt modelId="{F4627090-18B8-46CF-930D-96D8C7025FD6}" type="pres">
      <dgm:prSet presAssocID="{4E0D90F6-B3AB-4605-8876-ABFA173CD1BC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DA32217F-D9F9-4D7C-AE97-6DC1E6D1B79B}" type="pres">
      <dgm:prSet presAssocID="{4E0D90F6-B3AB-4605-8876-ABFA173CD1BC}" presName="txShp" presStyleLbl="node1" presStyleIdx="2" presStyleCnt="3">
        <dgm:presLayoutVars>
          <dgm:bulletEnabled val="1"/>
        </dgm:presLayoutVars>
      </dgm:prSet>
      <dgm:spPr/>
    </dgm:pt>
  </dgm:ptLst>
  <dgm:cxnLst>
    <dgm:cxn modelId="{D0312C02-AC89-4202-8BD0-05FA32FEA56B}" srcId="{1AF18EFA-121A-47F4-BD34-7D113BEB9384}" destId="{E5009CCA-3C0F-4599-8948-9678A687E2E0}" srcOrd="1" destOrd="0" parTransId="{48BC0D16-A032-4762-ABAA-DAC73FA5424E}" sibTransId="{25F30C46-F7B0-4E5B-BDC4-B1F6C0571E9F}"/>
    <dgm:cxn modelId="{B9BBF81F-C79E-4D2D-B719-D56FE972FBD3}" type="presOf" srcId="{1AF18EFA-121A-47F4-BD34-7D113BEB9384}" destId="{F946E08C-268B-4DD1-9AE5-17BEA88DD43F}" srcOrd="0" destOrd="0" presId="urn:microsoft.com/office/officeart/2005/8/layout/vList3"/>
    <dgm:cxn modelId="{390DC223-7C4E-46E6-9CDB-B09B4F4CE927}" type="presOf" srcId="{E5009CCA-3C0F-4599-8948-9678A687E2E0}" destId="{A0ADB0EA-9A14-4C29-A1BA-BDE8D486FC24}" srcOrd="0" destOrd="0" presId="urn:microsoft.com/office/officeart/2005/8/layout/vList3"/>
    <dgm:cxn modelId="{9FCA9433-4AA6-4237-B29E-E5A727C78D89}" srcId="{1AF18EFA-121A-47F4-BD34-7D113BEB9384}" destId="{4E0D90F6-B3AB-4605-8876-ABFA173CD1BC}" srcOrd="2" destOrd="0" parTransId="{D9AAFAF1-0B99-4691-8908-6257884DEE42}" sibTransId="{F45023B7-0591-4103-9403-AF170B666C3F}"/>
    <dgm:cxn modelId="{41CAF35A-130B-4195-A8F9-9740184A21CE}" srcId="{1AF18EFA-121A-47F4-BD34-7D113BEB9384}" destId="{2ECFE90B-BF99-4CBF-9FFA-1398813B2D2E}" srcOrd="0" destOrd="0" parTransId="{9F52D039-8F4A-4FD1-BFB0-1DFC6807BBA3}" sibTransId="{BF81CF19-B4C4-4D96-9EEA-F39F45EB56BC}"/>
    <dgm:cxn modelId="{B8A89096-6EBD-4691-9E67-1C744C1826BB}" type="presOf" srcId="{2ECFE90B-BF99-4CBF-9FFA-1398813B2D2E}" destId="{D363F9D7-16DF-49F8-B093-2A294267EC70}" srcOrd="0" destOrd="0" presId="urn:microsoft.com/office/officeart/2005/8/layout/vList3"/>
    <dgm:cxn modelId="{A00002F6-C425-4602-B1C6-DE25E93D943C}" type="presOf" srcId="{4E0D90F6-B3AB-4605-8876-ABFA173CD1BC}" destId="{DA32217F-D9F9-4D7C-AE97-6DC1E6D1B79B}" srcOrd="0" destOrd="0" presId="urn:microsoft.com/office/officeart/2005/8/layout/vList3"/>
    <dgm:cxn modelId="{F99B7F4A-56B2-4B37-B449-6B3941E58EC8}" type="presParOf" srcId="{F946E08C-268B-4DD1-9AE5-17BEA88DD43F}" destId="{48EEBDB9-6D99-438A-87E2-79C57DC27E95}" srcOrd="0" destOrd="0" presId="urn:microsoft.com/office/officeart/2005/8/layout/vList3"/>
    <dgm:cxn modelId="{4D516893-9191-4311-B5F1-CA9AF0F7A44D}" type="presParOf" srcId="{48EEBDB9-6D99-438A-87E2-79C57DC27E95}" destId="{93F0C8F8-F7F1-4C66-8EC3-493406EB7376}" srcOrd="0" destOrd="0" presId="urn:microsoft.com/office/officeart/2005/8/layout/vList3"/>
    <dgm:cxn modelId="{1AD4E035-962F-4BB8-B776-6FB9829019BA}" type="presParOf" srcId="{48EEBDB9-6D99-438A-87E2-79C57DC27E95}" destId="{D363F9D7-16DF-49F8-B093-2A294267EC70}" srcOrd="1" destOrd="0" presId="urn:microsoft.com/office/officeart/2005/8/layout/vList3"/>
    <dgm:cxn modelId="{9C8B75A8-84C4-4E2D-A855-8D0861983554}" type="presParOf" srcId="{F946E08C-268B-4DD1-9AE5-17BEA88DD43F}" destId="{B1C7AD25-BC70-4B23-94C2-84E27FA39969}" srcOrd="1" destOrd="0" presId="urn:microsoft.com/office/officeart/2005/8/layout/vList3"/>
    <dgm:cxn modelId="{59C6C26A-C585-484D-8907-AA3A5895BF4C}" type="presParOf" srcId="{F946E08C-268B-4DD1-9AE5-17BEA88DD43F}" destId="{3D4828C2-2EB7-4884-B51D-E27C3A116D95}" srcOrd="2" destOrd="0" presId="urn:microsoft.com/office/officeart/2005/8/layout/vList3"/>
    <dgm:cxn modelId="{521EBEC3-CAEE-4704-BB42-59FAED608AEA}" type="presParOf" srcId="{3D4828C2-2EB7-4884-B51D-E27C3A116D95}" destId="{59A44895-80A1-4B0A-B9B8-CFCD362D3238}" srcOrd="0" destOrd="0" presId="urn:microsoft.com/office/officeart/2005/8/layout/vList3"/>
    <dgm:cxn modelId="{5B38DDB4-B14A-4A63-8517-E696A220CA58}" type="presParOf" srcId="{3D4828C2-2EB7-4884-B51D-E27C3A116D95}" destId="{A0ADB0EA-9A14-4C29-A1BA-BDE8D486FC24}" srcOrd="1" destOrd="0" presId="urn:microsoft.com/office/officeart/2005/8/layout/vList3"/>
    <dgm:cxn modelId="{BEB96AE7-2A6A-4177-8C18-2B52A9E55607}" type="presParOf" srcId="{F946E08C-268B-4DD1-9AE5-17BEA88DD43F}" destId="{A4D2E11B-FEB8-4D86-B399-BE6AD2EA3EE1}" srcOrd="3" destOrd="0" presId="urn:microsoft.com/office/officeart/2005/8/layout/vList3"/>
    <dgm:cxn modelId="{15AF9567-F235-412D-8424-DC4203B495A2}" type="presParOf" srcId="{F946E08C-268B-4DD1-9AE5-17BEA88DD43F}" destId="{C136FC33-7B08-4B6D-A3D7-9DFFF9CC4B9B}" srcOrd="4" destOrd="0" presId="urn:microsoft.com/office/officeart/2005/8/layout/vList3"/>
    <dgm:cxn modelId="{D9826555-A539-4A5D-BD34-68FCB1E09E57}" type="presParOf" srcId="{C136FC33-7B08-4B6D-A3D7-9DFFF9CC4B9B}" destId="{F4627090-18B8-46CF-930D-96D8C7025FD6}" srcOrd="0" destOrd="0" presId="urn:microsoft.com/office/officeart/2005/8/layout/vList3"/>
    <dgm:cxn modelId="{B8792D83-1DAD-42EB-8A33-3A65F6B03AA3}" type="presParOf" srcId="{C136FC33-7B08-4B6D-A3D7-9DFFF9CC4B9B}" destId="{DA32217F-D9F9-4D7C-AE97-6DC1E6D1B79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D7410-7832-4CBB-95F5-7AE605DD6835}">
      <dsp:nvSpPr>
        <dsp:cNvPr id="0" name=""/>
        <dsp:cNvSpPr/>
      </dsp:nvSpPr>
      <dsp:spPr>
        <a:xfrm>
          <a:off x="1616099" y="1057488"/>
          <a:ext cx="2634444" cy="26344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b="0" kern="1200" dirty="0"/>
            <a:t>PAZIENTE</a:t>
          </a:r>
        </a:p>
      </dsp:txBody>
      <dsp:txXfrm>
        <a:off x="2001904" y="1443293"/>
        <a:ext cx="1862834" cy="1862834"/>
      </dsp:txXfrm>
    </dsp:sp>
    <dsp:sp modelId="{164DFA95-90BA-45C4-90F8-DF0799AA9EEF}">
      <dsp:nvSpPr>
        <dsp:cNvPr id="0" name=""/>
        <dsp:cNvSpPr/>
      </dsp:nvSpPr>
      <dsp:spPr>
        <a:xfrm>
          <a:off x="2274710" y="470"/>
          <a:ext cx="1317222" cy="13172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INFERMIERE</a:t>
          </a:r>
        </a:p>
      </dsp:txBody>
      <dsp:txXfrm>
        <a:off x="2467613" y="193373"/>
        <a:ext cx="931416" cy="931416"/>
      </dsp:txXfrm>
    </dsp:sp>
    <dsp:sp modelId="{7F915192-63CA-4297-9D78-23F64A51C1DB}">
      <dsp:nvSpPr>
        <dsp:cNvPr id="0" name=""/>
        <dsp:cNvSpPr/>
      </dsp:nvSpPr>
      <dsp:spPr>
        <a:xfrm>
          <a:off x="3283131" y="328126"/>
          <a:ext cx="1317222" cy="13172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MEDICO CHIRURGO</a:t>
          </a:r>
        </a:p>
      </dsp:txBody>
      <dsp:txXfrm>
        <a:off x="3476034" y="521029"/>
        <a:ext cx="931416" cy="931416"/>
      </dsp:txXfrm>
    </dsp:sp>
    <dsp:sp modelId="{616E13D0-ED5A-43A6-9DD9-807CA7A0B933}">
      <dsp:nvSpPr>
        <dsp:cNvPr id="0" name=""/>
        <dsp:cNvSpPr/>
      </dsp:nvSpPr>
      <dsp:spPr>
        <a:xfrm>
          <a:off x="3906370" y="1185940"/>
          <a:ext cx="1317222" cy="13172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MEDICO ANESTESISTA</a:t>
          </a:r>
        </a:p>
      </dsp:txBody>
      <dsp:txXfrm>
        <a:off x="4099273" y="1378843"/>
        <a:ext cx="931416" cy="931416"/>
      </dsp:txXfrm>
    </dsp:sp>
    <dsp:sp modelId="{6113E07F-11E4-482A-99C6-434A88040451}">
      <dsp:nvSpPr>
        <dsp:cNvPr id="0" name=""/>
        <dsp:cNvSpPr/>
      </dsp:nvSpPr>
      <dsp:spPr>
        <a:xfrm>
          <a:off x="3906370" y="2246257"/>
          <a:ext cx="1317222" cy="13172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DIABETOLOGO</a:t>
          </a:r>
        </a:p>
      </dsp:txBody>
      <dsp:txXfrm>
        <a:off x="4099273" y="2439160"/>
        <a:ext cx="931416" cy="931416"/>
      </dsp:txXfrm>
    </dsp:sp>
    <dsp:sp modelId="{3C72C5A4-EF0F-4FC6-80FF-9398FDB56C6D}">
      <dsp:nvSpPr>
        <dsp:cNvPr id="0" name=""/>
        <dsp:cNvSpPr/>
      </dsp:nvSpPr>
      <dsp:spPr>
        <a:xfrm>
          <a:off x="3283131" y="3104072"/>
          <a:ext cx="1317222" cy="13172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CHIRURGO PLASTICO</a:t>
          </a:r>
        </a:p>
      </dsp:txBody>
      <dsp:txXfrm>
        <a:off x="3476034" y="3296975"/>
        <a:ext cx="931416" cy="931416"/>
      </dsp:txXfrm>
    </dsp:sp>
    <dsp:sp modelId="{7D7921B4-7512-42E7-B83E-275EBB76DF19}">
      <dsp:nvSpPr>
        <dsp:cNvPr id="0" name=""/>
        <dsp:cNvSpPr/>
      </dsp:nvSpPr>
      <dsp:spPr>
        <a:xfrm>
          <a:off x="2274710" y="3431728"/>
          <a:ext cx="1317222" cy="13172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PSICOLOCO E PSICHIATRA</a:t>
          </a:r>
        </a:p>
      </dsp:txBody>
      <dsp:txXfrm>
        <a:off x="2467613" y="3624631"/>
        <a:ext cx="931416" cy="931416"/>
      </dsp:txXfrm>
    </dsp:sp>
    <dsp:sp modelId="{7CB5A9CD-16F8-438F-9B94-09B86C762B89}">
      <dsp:nvSpPr>
        <dsp:cNvPr id="0" name=""/>
        <dsp:cNvSpPr/>
      </dsp:nvSpPr>
      <dsp:spPr>
        <a:xfrm>
          <a:off x="1266288" y="3104072"/>
          <a:ext cx="1317222" cy="13172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NUTRIZIONISTA</a:t>
          </a:r>
        </a:p>
      </dsp:txBody>
      <dsp:txXfrm>
        <a:off x="1459191" y="3296975"/>
        <a:ext cx="931416" cy="931416"/>
      </dsp:txXfrm>
    </dsp:sp>
    <dsp:sp modelId="{B6929D92-321C-477B-BB64-80E4EAE334A3}">
      <dsp:nvSpPr>
        <dsp:cNvPr id="0" name=""/>
        <dsp:cNvSpPr/>
      </dsp:nvSpPr>
      <dsp:spPr>
        <a:xfrm>
          <a:off x="643050" y="2246257"/>
          <a:ext cx="1317222" cy="13172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DIETISTA</a:t>
          </a:r>
        </a:p>
      </dsp:txBody>
      <dsp:txXfrm>
        <a:off x="835953" y="2439160"/>
        <a:ext cx="931416" cy="931416"/>
      </dsp:txXfrm>
    </dsp:sp>
    <dsp:sp modelId="{8923A741-0913-483F-936C-01462427C751}">
      <dsp:nvSpPr>
        <dsp:cNvPr id="0" name=""/>
        <dsp:cNvSpPr/>
      </dsp:nvSpPr>
      <dsp:spPr>
        <a:xfrm>
          <a:off x="643050" y="1185940"/>
          <a:ext cx="1317222" cy="13172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ENDOCRINOLOGO</a:t>
          </a:r>
        </a:p>
      </dsp:txBody>
      <dsp:txXfrm>
        <a:off x="835953" y="1378843"/>
        <a:ext cx="931416" cy="931416"/>
      </dsp:txXfrm>
    </dsp:sp>
    <dsp:sp modelId="{05CD925A-C3D6-4351-8012-0237BD408305}">
      <dsp:nvSpPr>
        <dsp:cNvPr id="0" name=""/>
        <dsp:cNvSpPr/>
      </dsp:nvSpPr>
      <dsp:spPr>
        <a:xfrm>
          <a:off x="1266288" y="328126"/>
          <a:ext cx="1317222" cy="13172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OSS</a:t>
          </a:r>
        </a:p>
      </dsp:txBody>
      <dsp:txXfrm>
        <a:off x="1459191" y="521029"/>
        <a:ext cx="931416" cy="9314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3F9D7-16DF-49F8-B093-2A294267EC70}">
      <dsp:nvSpPr>
        <dsp:cNvPr id="0" name=""/>
        <dsp:cNvSpPr/>
      </dsp:nvSpPr>
      <dsp:spPr>
        <a:xfrm rot="10800000">
          <a:off x="1550178" y="1761"/>
          <a:ext cx="4777971" cy="138681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547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FASE PRE-OPERATORIA</a:t>
          </a:r>
        </a:p>
      </dsp:txBody>
      <dsp:txXfrm rot="10800000">
        <a:off x="1896882" y="1761"/>
        <a:ext cx="4431267" cy="1386815"/>
      </dsp:txXfrm>
    </dsp:sp>
    <dsp:sp modelId="{93F0C8F8-F7F1-4C66-8EC3-493406EB7376}">
      <dsp:nvSpPr>
        <dsp:cNvPr id="0" name=""/>
        <dsp:cNvSpPr/>
      </dsp:nvSpPr>
      <dsp:spPr>
        <a:xfrm>
          <a:off x="856770" y="1761"/>
          <a:ext cx="1386815" cy="138681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ADB0EA-9A14-4C29-A1BA-BDE8D486FC24}">
      <dsp:nvSpPr>
        <dsp:cNvPr id="0" name=""/>
        <dsp:cNvSpPr/>
      </dsp:nvSpPr>
      <dsp:spPr>
        <a:xfrm rot="10800000">
          <a:off x="1550178" y="1802552"/>
          <a:ext cx="4777971" cy="138681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547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FASE INTRA-OPERATORIA</a:t>
          </a:r>
        </a:p>
      </dsp:txBody>
      <dsp:txXfrm rot="10800000">
        <a:off x="1896882" y="1802552"/>
        <a:ext cx="4431267" cy="1386815"/>
      </dsp:txXfrm>
    </dsp:sp>
    <dsp:sp modelId="{59A44895-80A1-4B0A-B9B8-CFCD362D3238}">
      <dsp:nvSpPr>
        <dsp:cNvPr id="0" name=""/>
        <dsp:cNvSpPr/>
      </dsp:nvSpPr>
      <dsp:spPr>
        <a:xfrm>
          <a:off x="856770" y="1802552"/>
          <a:ext cx="1386815" cy="138681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32217F-D9F9-4D7C-AE97-6DC1E6D1B79B}">
      <dsp:nvSpPr>
        <dsp:cNvPr id="0" name=""/>
        <dsp:cNvSpPr/>
      </dsp:nvSpPr>
      <dsp:spPr>
        <a:xfrm rot="10800000">
          <a:off x="1550178" y="3603343"/>
          <a:ext cx="4777971" cy="138681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1547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FASE POST-OPERATORIA</a:t>
          </a:r>
        </a:p>
      </dsp:txBody>
      <dsp:txXfrm rot="10800000">
        <a:off x="1896882" y="3603343"/>
        <a:ext cx="4431267" cy="1386815"/>
      </dsp:txXfrm>
    </dsp:sp>
    <dsp:sp modelId="{F4627090-18B8-46CF-930D-96D8C7025FD6}">
      <dsp:nvSpPr>
        <dsp:cNvPr id="0" name=""/>
        <dsp:cNvSpPr/>
      </dsp:nvSpPr>
      <dsp:spPr>
        <a:xfrm>
          <a:off x="856770" y="3603343"/>
          <a:ext cx="1386815" cy="138681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04/06/2025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04/06/2025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04/06/2025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04/06/2025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04/06/2025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04/06/2025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04/06/2025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04/06/2025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04/06/2025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04/06/2025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04/06/2025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04/06/2025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04/06/2025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52628" y="0"/>
            <a:ext cx="76105" cy="6858000"/>
          </a:xfrm>
          <a:prstGeom prst="rect">
            <a:avLst/>
          </a:prstGeom>
          <a:solidFill>
            <a:srgbClr val="4434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04/06/2025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44348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92731" cy="6858000"/>
          </a:xfrm>
          <a:prstGeom prst="rect">
            <a:avLst/>
          </a:prstGeom>
          <a:solidFill>
            <a:srgbClr val="488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F125AB5-9560-E4CF-A1CE-0F4E3C7227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6"/>
          <a:stretch/>
        </p:blipFill>
        <p:spPr>
          <a:xfrm>
            <a:off x="-378650" y="-3841"/>
            <a:ext cx="5371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04/06/2025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04/06/2025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04/06/2025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04/06/2025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04/06/2025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04/06/2025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04/06/2025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04/06/2025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F26B43"/>
          </p15:clr>
        </p15:guide>
        <p15:guide id="2" pos="688">
          <p15:clr>
            <a:srgbClr val="F26B43"/>
          </p15:clr>
        </p15:guide>
        <p15:guide id="3" pos="7038">
          <p15:clr>
            <a:srgbClr val="F26B43"/>
          </p15:clr>
        </p15:guide>
        <p15:guide id="4" orient="horz" pos="3702">
          <p15:clr>
            <a:srgbClr val="F26B43"/>
          </p15:clr>
        </p15:guide>
        <p15:guide id="5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IL PAZIENTE BARIATRICO E L’INFERMIERE DI REPARTO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r"/>
            <a:r>
              <a:rPr lang="it-IT" sz="2800" b="1" dirty="0">
                <a:solidFill>
                  <a:srgbClr val="EF7A2D"/>
                </a:solidFill>
              </a:rPr>
              <a:t>SOFIA PACINI</a:t>
            </a:r>
          </a:p>
          <a:p>
            <a:pPr algn="r"/>
            <a:r>
              <a:rPr lang="it-IT" sz="2800" b="1" dirty="0">
                <a:solidFill>
                  <a:srgbClr val="EF7A2D"/>
                </a:solidFill>
              </a:rPr>
              <a:t>Infermiera </a:t>
            </a:r>
            <a:r>
              <a:rPr lang="it-IT" sz="2800" b="1" dirty="0" err="1">
                <a:solidFill>
                  <a:srgbClr val="EF7A2D"/>
                </a:solidFill>
              </a:rPr>
              <a:t>u.o</a:t>
            </a:r>
            <a:r>
              <a:rPr lang="it-IT" sz="2800" b="1" dirty="0">
                <a:solidFill>
                  <a:srgbClr val="EF7A2D"/>
                </a:solidFill>
              </a:rPr>
              <a:t>. media assistenza chirurgica </a:t>
            </a:r>
          </a:p>
          <a:p>
            <a:pPr algn="r"/>
            <a:r>
              <a:rPr lang="it-IT" sz="2800" b="1" dirty="0" err="1">
                <a:solidFill>
                  <a:srgbClr val="EF7A2D"/>
                </a:solidFill>
              </a:rPr>
              <a:t>p.o.</a:t>
            </a:r>
            <a:r>
              <a:rPr lang="it-IT" sz="2800" b="1" dirty="0">
                <a:solidFill>
                  <a:srgbClr val="EF7A2D"/>
                </a:solidFill>
              </a:rPr>
              <a:t> </a:t>
            </a:r>
            <a:r>
              <a:rPr lang="it-IT" sz="2800" b="1" dirty="0" err="1">
                <a:solidFill>
                  <a:srgbClr val="EF7A2D"/>
                </a:solidFill>
              </a:rPr>
              <a:t>citta’</a:t>
            </a:r>
            <a:r>
              <a:rPr lang="it-IT" sz="2800" b="1" dirty="0">
                <a:solidFill>
                  <a:srgbClr val="EF7A2D"/>
                </a:solidFill>
              </a:rPr>
              <a:t> di castello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B6033C-F874-B7D9-E763-BEA1C4495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dirty="0"/>
              <a:t>IMMEDIATO POST-OPERATORIO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412369-B76E-F1DE-E45E-C790651F2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71344"/>
            <a:ext cx="10058400" cy="4886656"/>
          </a:xfrm>
        </p:spPr>
        <p:txBody>
          <a:bodyPr>
            <a:normAutofit lnSpcReduction="10000"/>
          </a:bodyPr>
          <a:lstStyle/>
          <a:p>
            <a:r>
              <a:rPr lang="it-IT" sz="1900" b="1" u="sng" dirty="0"/>
              <a:t>Controllo PV:</a:t>
            </a:r>
            <a:r>
              <a:rPr lang="it-IT" sz="1900" dirty="0"/>
              <a:t> stretto monitoraggio ogni 6 H dei PV, tra cui PA, FC, SpO2 e dolore. Ipotensione, &gt;FC, bassa saturazione sono indici di complicanze PO in tutti i pz, ma nel caso di pz bariatrico sono spia di complicanza precoce</a:t>
            </a:r>
          </a:p>
          <a:p>
            <a:r>
              <a:rPr lang="it-IT" sz="1900" b="1" u="sng" dirty="0"/>
              <a:t>Posizione </a:t>
            </a:r>
            <a:r>
              <a:rPr lang="it-IT" sz="1900" b="1" u="sng" dirty="0" err="1"/>
              <a:t>antitrendelenburg</a:t>
            </a:r>
            <a:r>
              <a:rPr lang="it-IT" sz="1900" b="1" u="sng" dirty="0"/>
              <a:t>:</a:t>
            </a:r>
            <a:r>
              <a:rPr lang="it-IT" sz="1900" dirty="0"/>
              <a:t> favorisce il ritorno venoso e migliora l’ossigenazione, alleviando la fatica respiratoria e migliorando le condizioni generali; riduce il dolore e favorisce il drenaggio di fluidi che si sono accumulati nella parte superiore dell’addome dopo l’intervento</a:t>
            </a:r>
            <a:endParaRPr lang="it-IT" sz="1900" b="1" u="sng" dirty="0"/>
          </a:p>
          <a:p>
            <a:r>
              <a:rPr lang="it-IT" sz="1900" b="1" u="sng" dirty="0"/>
              <a:t>Controllo del dolore PO:</a:t>
            </a:r>
            <a:r>
              <a:rPr lang="it-IT" sz="1900" dirty="0"/>
              <a:t> somministrazione di </a:t>
            </a:r>
            <a:r>
              <a:rPr lang="it-IT" sz="1900" dirty="0" err="1"/>
              <a:t>tp</a:t>
            </a:r>
            <a:r>
              <a:rPr lang="it-IT" sz="1900" dirty="0"/>
              <a:t> antalgica prescritta, ad orario e/o rescue dose, per ridurre il dolore, evitando oppioidi maggiori, favorendo così una mobilizzazione precoce e prevenendo PONV; un pz con sintomatologia ben controllata riesce a recuperare la propria autonoma in tempi minori</a:t>
            </a:r>
          </a:p>
          <a:p>
            <a:r>
              <a:rPr lang="it-IT" sz="1900" b="1" u="sng" dirty="0"/>
              <a:t>Mobilizzazione precoce:</a:t>
            </a:r>
            <a:r>
              <a:rPr lang="it-IT" sz="1900" dirty="0"/>
              <a:t> entro 2-4h PO, per ridurre complicanze, morbidità, aumento dei tempi di degenza, favorire ripresa intestinale </a:t>
            </a:r>
          </a:p>
          <a:p>
            <a:r>
              <a:rPr lang="it-IT" sz="1900" b="1" u="sng" dirty="0"/>
              <a:t>Rialimentazione precoce:</a:t>
            </a:r>
            <a:r>
              <a:rPr lang="it-IT" sz="1900" dirty="0"/>
              <a:t> già da 4h PO il pz viene rialimentato con liquidi chiari(acqua e thè) per favorire precoce ripristino intestinale, rapida guarigione delle ferite, minor rischio di infezioni PO, minore durata della degenza</a:t>
            </a:r>
            <a:endParaRPr lang="it-IT" sz="1900" b="1" u="sng" dirty="0"/>
          </a:p>
          <a:p>
            <a:endParaRPr lang="it-IT" b="1" u="sng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94197ED-E1F8-419C-F9B2-C3C5B9407003}"/>
              </a:ext>
            </a:extLst>
          </p:cNvPr>
          <p:cNvSpPr txBox="1"/>
          <p:nvPr/>
        </p:nvSpPr>
        <p:spPr>
          <a:xfrm>
            <a:off x="2786418" y="1392687"/>
            <a:ext cx="661916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2400" b="1" dirty="0">
                <a:solidFill>
                  <a:schemeClr val="accent1"/>
                </a:solidFill>
              </a:rPr>
              <a:t>FOCUS</a:t>
            </a:r>
          </a:p>
        </p:txBody>
      </p:sp>
    </p:spTree>
    <p:extLst>
      <p:ext uri="{BB962C8B-B14F-4D97-AF65-F5344CB8AC3E}">
        <p14:creationId xmlns:p14="http://schemas.microsoft.com/office/powerpoint/2010/main" val="4268684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978576-84F9-A469-7D15-264425CF0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167" y="223917"/>
            <a:ext cx="10058400" cy="1450757"/>
          </a:xfrm>
        </p:spPr>
        <p:txBody>
          <a:bodyPr anchor="ctr"/>
          <a:lstStyle/>
          <a:p>
            <a:pPr algn="ctr"/>
            <a:r>
              <a:rPr lang="it-IT" dirty="0"/>
              <a:t>FASE POST-OPERATORIA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79C272-66AC-5B97-3FBC-FDF73ECEE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19" y="1674674"/>
            <a:ext cx="11666561" cy="4947313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H 6:00 prelevare esami ematici di controllo</a:t>
            </a:r>
          </a:p>
          <a:p>
            <a:r>
              <a:rPr lang="it-IT" dirty="0"/>
              <a:t>Controllare stato generale</a:t>
            </a:r>
          </a:p>
          <a:p>
            <a:r>
              <a:rPr lang="it-IT" dirty="0"/>
              <a:t>Rilevare PV, controllare medicazioni, diuresi e drenaggio, per qualità e quantità del drenato con bilancio giornaliero h 7:00</a:t>
            </a:r>
          </a:p>
          <a:p>
            <a:r>
              <a:rPr lang="it-IT" dirty="0"/>
              <a:t>Valutare alvo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Alimentazione giornaliera consentita: 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r>
              <a:rPr lang="it-IT" b="1" u="sng" dirty="0"/>
              <a:t>N.B: bere sempre con la cannuccia e mangiare sempre con il cucchiaino; limitare a pochi cucchiai il brodo e la polpa di frutta, preferendo l’assunzione di yogurt</a:t>
            </a:r>
          </a:p>
          <a:p>
            <a:r>
              <a:rPr lang="it-IT" dirty="0"/>
              <a:t>Mobilizzare con supervisione</a:t>
            </a:r>
          </a:p>
          <a:p>
            <a:r>
              <a:rPr lang="it-IT" dirty="0"/>
              <a:t>Ricordare RX TUBO DIGERENTE del giorno successivo</a:t>
            </a:r>
          </a:p>
          <a:p>
            <a:endParaRPr lang="it-IT" b="1" u="sng" dirty="0"/>
          </a:p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43B93CF-032D-E715-8A62-D4DC34908284}"/>
              </a:ext>
            </a:extLst>
          </p:cNvPr>
          <p:cNvSpPr txBox="1"/>
          <p:nvPr/>
        </p:nvSpPr>
        <p:spPr>
          <a:xfrm>
            <a:off x="4729631" y="3451727"/>
            <a:ext cx="67601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u="sng" dirty="0"/>
              <a:t>Colazione:</a:t>
            </a:r>
            <a:r>
              <a:rPr lang="it-IT" sz="1600" dirty="0"/>
              <a:t> thè o caffe d’orzo con ½ bustina zucchero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u="sng" dirty="0"/>
              <a:t>Pranzo:</a:t>
            </a:r>
            <a:r>
              <a:rPr lang="it-IT" sz="1600" dirty="0"/>
              <a:t> brodo con omogeneizzati q.b.+ P/F q.b.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u="sng" dirty="0"/>
              <a:t>Cena:</a:t>
            </a:r>
            <a:r>
              <a:rPr lang="it-IT" sz="1600" dirty="0"/>
              <a:t> brodo con omogeneizzati oppure semolino senza omogeneizzati q.b. + P/F q.b.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/>
              <a:t>+ 1 yogurt magro da consumare nell’arco della giornata tra un pasto e l’altro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72D2B98-5D90-1EB6-B796-ED7C192AA11D}"/>
              </a:ext>
            </a:extLst>
          </p:cNvPr>
          <p:cNvSpPr txBox="1"/>
          <p:nvPr/>
        </p:nvSpPr>
        <p:spPr>
          <a:xfrm>
            <a:off x="4850415" y="1308259"/>
            <a:ext cx="2715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>
                <a:solidFill>
                  <a:schemeClr val="accent1"/>
                </a:solidFill>
              </a:rPr>
              <a:t>I GG</a:t>
            </a:r>
          </a:p>
        </p:txBody>
      </p:sp>
      <p:sp>
        <p:nvSpPr>
          <p:cNvPr id="5" name="Parentesi graffa aperta 4">
            <a:extLst>
              <a:ext uri="{FF2B5EF4-FFF2-40B4-BE49-F238E27FC236}">
                <a16:creationId xmlns:a16="http://schemas.microsoft.com/office/drawing/2014/main" id="{7A2EC999-6AFA-ED2D-267A-8B310366D0E9}"/>
              </a:ext>
            </a:extLst>
          </p:cNvPr>
          <p:cNvSpPr/>
          <p:nvPr/>
        </p:nvSpPr>
        <p:spPr>
          <a:xfrm>
            <a:off x="4325657" y="3445295"/>
            <a:ext cx="403974" cy="132343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E5E455E-FF95-B8C1-9248-C7E80D05CA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700" y="2823412"/>
            <a:ext cx="1777022" cy="118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12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A6FA54-9F9B-FEBD-9929-C55CECCC4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dirty="0"/>
              <a:t>FASE POST-OPERATORIA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8B7A5E-5D7E-4A5F-4569-80474C1F1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44679"/>
            <a:ext cx="8377451" cy="3719394"/>
          </a:xfrm>
        </p:spPr>
        <p:txBody>
          <a:bodyPr>
            <a:normAutofit fontScale="92500"/>
          </a:bodyPr>
          <a:lstStyle/>
          <a:p>
            <a:r>
              <a:rPr lang="it-IT" dirty="0"/>
              <a:t>Vedi I GG PO</a:t>
            </a:r>
          </a:p>
          <a:p>
            <a:r>
              <a:rPr lang="it-IT" dirty="0"/>
              <a:t>Alimentazione: passare a 2 yogurt giornalieri</a:t>
            </a:r>
          </a:p>
          <a:p>
            <a:r>
              <a:rPr lang="it-IT" b="1" u="sng" dirty="0"/>
              <a:t>N.B: bere sempre con la cannuccia e mangiare sempre con il cucchiaino; limitare a pochi cucchiai il brodo e la polpa di frutta, preferendo l’assunzione di yogurt</a:t>
            </a:r>
          </a:p>
          <a:p>
            <a:r>
              <a:rPr lang="it-IT" dirty="0"/>
              <a:t>Controllare mobilizzazione</a:t>
            </a:r>
          </a:p>
          <a:p>
            <a:r>
              <a:rPr lang="it-IT" dirty="0"/>
              <a:t>Inviare pz ad eseguire RX TUBO DIGERENTE; se esito indigine diagnostica negativo e dietro ordine medico, rimozione del drenaggio ove presente e rinnovare medicazioni</a:t>
            </a:r>
          </a:p>
          <a:p>
            <a:r>
              <a:rPr lang="it-IT" dirty="0"/>
              <a:t>Dimissione del pz in giornata, con indicazioni e follow-up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b="1" u="sng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67D66DE-71D0-6DFF-952C-C8BF80D14CB7}"/>
              </a:ext>
            </a:extLst>
          </p:cNvPr>
          <p:cNvSpPr txBox="1"/>
          <p:nvPr/>
        </p:nvSpPr>
        <p:spPr>
          <a:xfrm>
            <a:off x="4758519" y="1636178"/>
            <a:ext cx="2674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>
                <a:solidFill>
                  <a:schemeClr val="accent1"/>
                </a:solidFill>
              </a:rPr>
              <a:t>II GG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46F7C2F-DAF0-E8B1-66B3-D0CB30323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128" y="3612090"/>
            <a:ext cx="2283257" cy="235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04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885CB4-4009-E741-D91B-233DE2732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dirty="0"/>
              <a:t>CRITERI DIMISSIBILITA’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23BF45-5C41-0A26-4F93-ECF716D37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548" y="2108201"/>
            <a:ext cx="5443559" cy="3760891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Assenza complicanze PO</a:t>
            </a:r>
          </a:p>
          <a:p>
            <a:r>
              <a:rPr lang="it-IT" dirty="0"/>
              <a:t>PV stabili</a:t>
            </a:r>
          </a:p>
          <a:p>
            <a:r>
              <a:rPr lang="it-IT" dirty="0"/>
              <a:t>Esami ematici nella norma</a:t>
            </a:r>
          </a:p>
          <a:p>
            <a:r>
              <a:rPr lang="it-IT" dirty="0"/>
              <a:t>Diuresi spontanea attiva, alvo canalizzato</a:t>
            </a:r>
          </a:p>
          <a:p>
            <a:r>
              <a:rPr lang="it-IT" dirty="0"/>
              <a:t>Algie controllate</a:t>
            </a:r>
          </a:p>
          <a:p>
            <a:r>
              <a:rPr lang="it-IT" dirty="0"/>
              <a:t>Adeguata alimentazione</a:t>
            </a:r>
          </a:p>
          <a:p>
            <a:r>
              <a:rPr lang="it-IT" dirty="0"/>
              <a:t>Adeguata mobilizzazione </a:t>
            </a:r>
          </a:p>
          <a:p>
            <a:r>
              <a:rPr lang="it-IT" dirty="0"/>
              <a:t>Ferita chirurgica in ordine</a:t>
            </a:r>
          </a:p>
          <a:p>
            <a:r>
              <a:rPr lang="it-IT" dirty="0"/>
              <a:t>Assenza di febbre</a:t>
            </a:r>
          </a:p>
          <a:p>
            <a:r>
              <a:rPr lang="it-IT" dirty="0"/>
              <a:t>Desiderio del pz e familiare di rientrare al proprio domicilio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7E04322-5643-41C2-EE62-A85B9D10C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94" y="2253216"/>
            <a:ext cx="4182059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98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E71DD2-4D8A-0CB3-2533-D43AFF6D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dirty="0"/>
              <a:t>LETTERATURA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6D6B5C3F-256A-525E-D0B4-5B26301912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3" y="3843165"/>
            <a:ext cx="6156260" cy="1445011"/>
          </a:xfr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A0FDB4F-FA5C-23B4-B0C1-85F989E6E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598" y="5267182"/>
            <a:ext cx="6312402" cy="130421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DBBD4D0-CEAA-9399-7B7E-7DE8DB3F19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6500"/>
            <a:ext cx="5924786" cy="162688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B90F3CD-8FAF-3710-274F-0F4A8ADD42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441228"/>
            <a:ext cx="5924786" cy="13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70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F681BB-E5F4-F9A9-7754-657F4DB9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dirty="0"/>
              <a:t>CONSIDERAZIONI PERSONALI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9C489F-1B97-5341-9DF6-192441A53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L’infermiere di reparto in chirurgia bariatrica è un professionista fondamentale per il successo del percorso di cura nel paziente obeso ed è parte integrante del team multidisciplinare</a:t>
            </a:r>
          </a:p>
          <a:p>
            <a:r>
              <a:rPr lang="it-IT" dirty="0"/>
              <a:t>L’infermiere deve possedere una formazione specifica sulla chirurgia bariatrica, comprese le diverse tecniche chirurgiche, le possibili complicanze PO ed i percorsi di riabilitazione</a:t>
            </a:r>
          </a:p>
          <a:p>
            <a:r>
              <a:rPr lang="it-IT" dirty="0"/>
              <a:t>L’infermiere deve essere in grado di comunicare efficacemente con il paziente, ascoltare, fornire informazioni chiare e creare un ambiente di fiducia durante il percorso di cure </a:t>
            </a:r>
          </a:p>
          <a:p>
            <a:r>
              <a:rPr lang="it-IT" dirty="0"/>
              <a:t>L’infermiere deve essere empatico, capace di comprendere le difficoltà, capace di fornire le spiegazioni e rassicurare il paziente con supporto emotivo adeguato</a:t>
            </a:r>
          </a:p>
          <a:p>
            <a:r>
              <a:rPr lang="it-IT" dirty="0"/>
              <a:t>Se non ci sono complicanze (e per fortuna il tasso è molto basso, l’1%), il rapporto paziente-infermiere diventa tanto importante quanto quello medico-paziente, a volte anche di più</a:t>
            </a:r>
          </a:p>
        </p:txBody>
      </p:sp>
    </p:spTree>
    <p:extLst>
      <p:ext uri="{BB962C8B-B14F-4D97-AF65-F5344CB8AC3E}">
        <p14:creationId xmlns:p14="http://schemas.microsoft.com/office/powerpoint/2010/main" val="3724920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8583" y="1700647"/>
            <a:ext cx="4526280" cy="3227514"/>
          </a:xfrm>
        </p:spPr>
        <p:txBody>
          <a:bodyPr anchor="ctr"/>
          <a:lstStyle/>
          <a:p>
            <a:pPr algn="ctr"/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A8B82C-29CB-15DB-450E-0F9B2294E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9476"/>
            <a:ext cx="10058400" cy="1450757"/>
          </a:xfrm>
        </p:spPr>
        <p:txBody>
          <a:bodyPr anchor="ctr"/>
          <a:lstStyle/>
          <a:p>
            <a:pPr algn="ctr"/>
            <a:r>
              <a:rPr lang="it-IT" dirty="0"/>
              <a:t>IL PAZIENTE BARIATRICO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A7677C-6707-5189-8E4E-A0DD491CF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01" y="1657164"/>
            <a:ext cx="6262425" cy="3910462"/>
          </a:xfrm>
        </p:spPr>
        <p:txBody>
          <a:bodyPr>
            <a:normAutofit lnSpcReduction="10000"/>
          </a:bodyPr>
          <a:lstStyle/>
          <a:p>
            <a:r>
              <a:rPr lang="it-IT" dirty="0"/>
              <a:t>Soggetto che si sottopone o è valutato per sottoporsi ad intervento di chirurgia bariatrica</a:t>
            </a:r>
          </a:p>
          <a:p>
            <a:r>
              <a:rPr lang="it-IT" dirty="0"/>
              <a:t>Pz informato e motivato, con rischio operatorio accettabile, candidato ad intervento  dopo fallimento di altre forme di trattamento come dieta, esercizio fisico e terapie comportamentali</a:t>
            </a:r>
          </a:p>
          <a:p>
            <a:r>
              <a:rPr lang="it-IT" dirty="0"/>
              <a:t>Pz con BMI&gt;40</a:t>
            </a:r>
          </a:p>
          <a:p>
            <a:r>
              <a:rPr lang="it-IT" dirty="0"/>
              <a:t>Pz con 35&lt;BMI&lt;40 con comorbilità ad alto rischio o problemi fisici</a:t>
            </a:r>
          </a:p>
          <a:p>
            <a:r>
              <a:rPr lang="it-IT" dirty="0"/>
              <a:t>Pz capace di partecipare a programmi di trattamento e di follow-up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990A053A-8FDA-FA7B-ADD0-105A194F51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3023721"/>
              </p:ext>
            </p:extLst>
          </p:nvPr>
        </p:nvGraphicFramePr>
        <p:xfrm>
          <a:off x="6825776" y="1903841"/>
          <a:ext cx="5866643" cy="4749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tangolo 5">
            <a:extLst>
              <a:ext uri="{FF2B5EF4-FFF2-40B4-BE49-F238E27FC236}">
                <a16:creationId xmlns:a16="http://schemas.microsoft.com/office/drawing/2014/main" id="{2CFE25F8-8E06-BFA7-2215-DE1E3C4C2E4B}"/>
              </a:ext>
            </a:extLst>
          </p:cNvPr>
          <p:cNvSpPr/>
          <p:nvPr/>
        </p:nvSpPr>
        <p:spPr>
          <a:xfrm>
            <a:off x="6825777" y="1244381"/>
            <a:ext cx="58666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TEAM MULTIDISCIPLINARE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D32C1F1-A79D-D002-85AF-832FB5606E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761" y="5200836"/>
            <a:ext cx="2886478" cy="167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Graphic spid="4" grpId="0">
        <p:bldAsOne/>
      </p:bldGraphic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F2F17393-78F5-6B72-9C26-A2698BDC9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dirty="0"/>
              <a:t>L’INFERMIERE DI REPARTO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E6EA949F-27A9-FCEF-6465-572F6FB88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01" y="2326565"/>
            <a:ext cx="10058400" cy="3760891"/>
          </a:xfrm>
        </p:spPr>
        <p:txBody>
          <a:bodyPr/>
          <a:lstStyle/>
          <a:p>
            <a:r>
              <a:rPr lang="it-IT" dirty="0"/>
              <a:t>Coordinamento e gestione del paziente</a:t>
            </a:r>
          </a:p>
          <a:p>
            <a:r>
              <a:rPr lang="it-IT" dirty="0"/>
              <a:t>Educazione e preparazione al percorso </a:t>
            </a:r>
          </a:p>
          <a:p>
            <a:r>
              <a:rPr lang="it-IT" dirty="0"/>
              <a:t>Supporto psicologico</a:t>
            </a:r>
          </a:p>
          <a:p>
            <a:r>
              <a:rPr lang="it-IT" dirty="0"/>
              <a:t>Valutazione e monitoraggio</a:t>
            </a:r>
          </a:p>
          <a:p>
            <a:r>
              <a:rPr lang="it-IT" dirty="0"/>
              <a:t>Coordinamento con altri professionisti </a:t>
            </a:r>
          </a:p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DC7B3CB-9434-247E-E351-6F369511F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796" y="2125826"/>
            <a:ext cx="2915057" cy="2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58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16">
            <a:extLst>
              <a:ext uri="{FF2B5EF4-FFF2-40B4-BE49-F238E27FC236}">
                <a16:creationId xmlns:a16="http://schemas.microsoft.com/office/drawing/2014/main" id="{733BA5E8-AF6B-6CA9-6B6D-E5745F4C2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1926068"/>
            <a:ext cx="3901933" cy="2093975"/>
          </a:xfrm>
        </p:spPr>
        <p:txBody>
          <a:bodyPr>
            <a:normAutofit/>
          </a:bodyPr>
          <a:lstStyle/>
          <a:p>
            <a:r>
              <a:rPr lang="it-IT" sz="3600" dirty="0"/>
              <a:t>ASSISTENZA INFERMIERISTICA PERIOPERATORIA</a:t>
            </a:r>
          </a:p>
        </p:txBody>
      </p:sp>
      <p:graphicFrame>
        <p:nvGraphicFramePr>
          <p:cNvPr id="20" name="Diagramma 19">
            <a:extLst>
              <a:ext uri="{FF2B5EF4-FFF2-40B4-BE49-F238E27FC236}">
                <a16:creationId xmlns:a16="http://schemas.microsoft.com/office/drawing/2014/main" id="{14B05186-510C-5A3A-ABB2-BE6BCAEDFC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4269464"/>
              </p:ext>
            </p:extLst>
          </p:nvPr>
        </p:nvGraphicFramePr>
        <p:xfrm>
          <a:off x="4702281" y="736979"/>
          <a:ext cx="7184920" cy="4991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Rettangolo 22">
            <a:extLst>
              <a:ext uri="{FF2B5EF4-FFF2-40B4-BE49-F238E27FC236}">
                <a16:creationId xmlns:a16="http://schemas.microsoft.com/office/drawing/2014/main" id="{B8A526E7-48B9-C994-49AB-1C69CB91FBCB}"/>
              </a:ext>
            </a:extLst>
          </p:cNvPr>
          <p:cNvSpPr/>
          <p:nvPr/>
        </p:nvSpPr>
        <p:spPr>
          <a:xfrm>
            <a:off x="232012" y="6564573"/>
            <a:ext cx="2538484" cy="1501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A9E578E-EFB1-CCF2-EA35-AFD2B7F47061}"/>
              </a:ext>
            </a:extLst>
          </p:cNvPr>
          <p:cNvSpPr txBox="1"/>
          <p:nvPr/>
        </p:nvSpPr>
        <p:spPr>
          <a:xfrm>
            <a:off x="1473958" y="4258101"/>
            <a:ext cx="2538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PROTOCOLLO ERABS</a:t>
            </a:r>
          </a:p>
        </p:txBody>
      </p:sp>
    </p:spTree>
    <p:extLst>
      <p:ext uri="{BB962C8B-B14F-4D97-AF65-F5344CB8AC3E}">
        <p14:creationId xmlns:p14="http://schemas.microsoft.com/office/powerpoint/2010/main" val="4204253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Graphic spid="20" grpId="0">
        <p:bldAsOne/>
      </p:bldGraphic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15557D-BFFB-2EB2-FD1C-DF963D84E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dirty="0"/>
              <a:t>FASE PRE-OPERATORIA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3326AE-5DC4-1635-DE73-8C99001E3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489046"/>
            <a:ext cx="4639736" cy="736282"/>
          </a:xfrm>
        </p:spPr>
        <p:txBody>
          <a:bodyPr/>
          <a:lstStyle/>
          <a:p>
            <a:r>
              <a:rPr lang="it-IT" u="sng" dirty="0"/>
              <a:t>Ambulatorio </a:t>
            </a:r>
            <a:r>
              <a:rPr lang="it-IT" u="sng" dirty="0" err="1"/>
              <a:t>pre</a:t>
            </a:r>
            <a:r>
              <a:rPr lang="it-IT" u="sng" dirty="0"/>
              <a:t>-operatorio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95C63ACA-B986-8451-207E-5AE461D1D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4027" y="2406677"/>
            <a:ext cx="4639736" cy="2042188"/>
          </a:xfrm>
        </p:spPr>
        <p:txBody>
          <a:bodyPr anchor="ctr">
            <a:normAutofit fontScale="85000" lnSpcReduction="20000"/>
          </a:bodyPr>
          <a:lstStyle/>
          <a:p>
            <a:r>
              <a:rPr lang="it-IT" sz="1700" dirty="0"/>
              <a:t>Counselling </a:t>
            </a:r>
          </a:p>
          <a:p>
            <a:r>
              <a:rPr lang="it-IT" sz="1700" dirty="0"/>
              <a:t>Ottimizzazione </a:t>
            </a:r>
            <a:r>
              <a:rPr lang="it-IT" sz="1700" dirty="0" err="1"/>
              <a:t>pre</a:t>
            </a:r>
            <a:r>
              <a:rPr lang="it-IT" sz="1700" dirty="0"/>
              <a:t>-operatoria</a:t>
            </a:r>
          </a:p>
          <a:p>
            <a:r>
              <a:rPr lang="it-IT" sz="1700" dirty="0"/>
              <a:t>Prelevare esami ematici</a:t>
            </a:r>
          </a:p>
          <a:p>
            <a:r>
              <a:rPr lang="it-IT" sz="1700" dirty="0"/>
              <a:t>Sistemazione cartella clinica</a:t>
            </a:r>
          </a:p>
          <a:p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C07AD021-BC5C-F660-7391-CB8B024DCC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5944" y="1529239"/>
            <a:ext cx="4639736" cy="736282"/>
          </a:xfrm>
        </p:spPr>
        <p:txBody>
          <a:bodyPr/>
          <a:lstStyle/>
          <a:p>
            <a:r>
              <a:rPr lang="it-IT" u="sng" dirty="0"/>
              <a:t>Giorno del ricovero 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CE055C25-F185-1FB9-0E6E-8717C8CF1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2690" y="2549119"/>
            <a:ext cx="4639736" cy="3729130"/>
          </a:xfrm>
        </p:spPr>
        <p:txBody>
          <a:bodyPr>
            <a:normAutofit fontScale="85000" lnSpcReduction="20000"/>
          </a:bodyPr>
          <a:lstStyle/>
          <a:p>
            <a:r>
              <a:rPr lang="it-IT" sz="1700" dirty="0"/>
              <a:t>Ricovero a reparto</a:t>
            </a:r>
          </a:p>
          <a:p>
            <a:r>
              <a:rPr lang="it-IT" sz="1700" dirty="0"/>
              <a:t>Controllo documentazione clinica </a:t>
            </a:r>
          </a:p>
          <a:p>
            <a:r>
              <a:rPr lang="it-IT" sz="1700" dirty="0"/>
              <a:t>Rilevazione PV</a:t>
            </a:r>
          </a:p>
          <a:p>
            <a:r>
              <a:rPr lang="it-IT" sz="1700" dirty="0"/>
              <a:t>Posizionamento accesso venoso periferico</a:t>
            </a:r>
          </a:p>
          <a:p>
            <a:r>
              <a:rPr lang="it-IT" sz="1700" dirty="0"/>
              <a:t>Esecuzione tricotomia</a:t>
            </a:r>
          </a:p>
          <a:p>
            <a:r>
              <a:rPr lang="it-IT" sz="1700" dirty="0"/>
              <a:t>Preparazione intestinale non prevista</a:t>
            </a:r>
          </a:p>
          <a:p>
            <a:r>
              <a:rPr lang="it-IT" sz="1700" dirty="0"/>
              <a:t>Alimentazione giornaliera consentita</a:t>
            </a:r>
          </a:p>
          <a:p>
            <a:r>
              <a:rPr lang="it-IT" sz="1700" dirty="0"/>
              <a:t>Somministrazione terapia medica prescritta: domiciliare e profilassi eparinica</a:t>
            </a:r>
          </a:p>
          <a:p>
            <a:r>
              <a:rPr lang="it-IT" sz="1700" dirty="0"/>
              <a:t>Ricordare digiuno </a:t>
            </a:r>
            <a:r>
              <a:rPr lang="it-IT" sz="1700" dirty="0" err="1"/>
              <a:t>pre</a:t>
            </a:r>
            <a:r>
              <a:rPr lang="it-IT" sz="1700" dirty="0"/>
              <a:t>-operatorio</a:t>
            </a:r>
          </a:p>
          <a:p>
            <a:r>
              <a:rPr lang="it-IT" sz="1700" dirty="0"/>
              <a:t>Attivazione trasporti interni per S.O.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AA5A586-D32A-C6BF-96BC-AFDE27312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976" y="4277273"/>
            <a:ext cx="2273263" cy="230115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6FC2D2A-0AFA-2764-1089-0937AC0E3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677" y="3077280"/>
            <a:ext cx="1510005" cy="143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32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uiExpand="1" build="allAtOnce"/>
      <p:bldP spid="6" grpId="0" build="p"/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05AF7E-99E4-83EE-50B2-F7E6A069F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 anchor="ctr"/>
          <a:lstStyle/>
          <a:p>
            <a:pPr algn="ctr"/>
            <a:r>
              <a:rPr lang="it-IT" dirty="0"/>
              <a:t>FASE PRE-OPERATORIA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3BCD71-8D58-38C9-A610-9FBDE8B67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548" y="2271974"/>
            <a:ext cx="10058400" cy="3760891"/>
          </a:xfrm>
        </p:spPr>
        <p:txBody>
          <a:bodyPr>
            <a:normAutofit fontScale="92500" lnSpcReduction="20000"/>
          </a:bodyPr>
          <a:lstStyle/>
          <a:p>
            <a:r>
              <a:rPr lang="it-IT" b="1" u="sng" dirty="0"/>
              <a:t>Posizionamento accesso venoso:  </a:t>
            </a:r>
            <a:r>
              <a:rPr lang="it-IT" dirty="0"/>
              <a:t>il patrimonio venoso nei pz bariatrici risulta molte volte di difficile reperimento, a causa del sovrappeso e della fragilità capillare. L’infermiere di reparto si assicura di posizionare un accesso venoso stabile e duraturo per tutta la durata della degenza preferendo G 18 o superiore, ma se non si è certi, si può in autonomia, chiamare il medico anestesista per posizionare un catetere venoso, evitando di compromettere il patrimonio venoso, creare disagio e stress al pz stesso</a:t>
            </a:r>
          </a:p>
          <a:p>
            <a:r>
              <a:rPr lang="it-IT" b="1" u="sng" dirty="0"/>
              <a:t>Tricotomia:</a:t>
            </a:r>
            <a:r>
              <a:rPr lang="it-IT" dirty="0"/>
              <a:t> viene eseguita dalla linea mammaria fino alla </a:t>
            </a:r>
            <a:r>
              <a:rPr lang="it-IT" dirty="0" err="1"/>
              <a:t>sovrapubica</a:t>
            </a:r>
            <a:r>
              <a:rPr lang="it-IT" dirty="0"/>
              <a:t>, quando necessaria, ½ prima dell’intervento chirurgico e con rasoio elettrico; particolare attenzione anche alla barba e baffi in caso di pz maschio, in quanto devono essere rimossi per ridurre il rischio di potenziali infezioni e rendere più facile l’inserimento del tubo endotracheale e prevenire un’eventuale estubazione</a:t>
            </a:r>
          </a:p>
          <a:p>
            <a:r>
              <a:rPr lang="it-IT" b="1" u="sng" dirty="0"/>
              <a:t>Digiuno </a:t>
            </a:r>
            <a:r>
              <a:rPr lang="it-IT" b="1" u="sng" dirty="0" err="1"/>
              <a:t>pre</a:t>
            </a:r>
            <a:r>
              <a:rPr lang="it-IT" b="1" u="sng" dirty="0"/>
              <a:t>-operatorio:</a:t>
            </a:r>
            <a:r>
              <a:rPr lang="it-IT" dirty="0"/>
              <a:t> ricordare di mantenere digiuno </a:t>
            </a:r>
            <a:r>
              <a:rPr lang="it-IT" dirty="0" err="1"/>
              <a:t>pre</a:t>
            </a:r>
            <a:r>
              <a:rPr lang="it-IT" dirty="0"/>
              <a:t>-operatorio 2 h dai liquidi chiari e 6 h dai solidi, per ridurre lo stress operatorio, la resistenza insulinica e favorire un miglior recupero post-operatorio</a:t>
            </a:r>
            <a:endParaRPr lang="it-IT" b="1" u="sng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011F7A4-0FA6-AE83-FD34-1B2700359748}"/>
              </a:ext>
            </a:extLst>
          </p:cNvPr>
          <p:cNvSpPr txBox="1"/>
          <p:nvPr/>
        </p:nvSpPr>
        <p:spPr>
          <a:xfrm>
            <a:off x="3069381" y="1552694"/>
            <a:ext cx="6114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>
                <a:solidFill>
                  <a:schemeClr val="accent1"/>
                </a:solidFill>
              </a:rPr>
              <a:t>FOCUS</a:t>
            </a:r>
          </a:p>
        </p:txBody>
      </p:sp>
    </p:spTree>
    <p:extLst>
      <p:ext uri="{BB962C8B-B14F-4D97-AF65-F5344CB8AC3E}">
        <p14:creationId xmlns:p14="http://schemas.microsoft.com/office/powerpoint/2010/main" val="3788736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B4F5B6-8EAF-2E9D-515F-6D3B8A3B2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36478"/>
            <a:ext cx="10058400" cy="1450757"/>
          </a:xfrm>
        </p:spPr>
        <p:txBody>
          <a:bodyPr anchor="ctr"/>
          <a:lstStyle/>
          <a:p>
            <a:pPr algn="ctr"/>
            <a:r>
              <a:rPr lang="it-IT" dirty="0"/>
              <a:t>FASE PRE-OPERATORIA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40A4E7-5A94-5824-80FB-5F97C9911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59750"/>
            <a:ext cx="10058400" cy="521164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sz="2400" b="1" u="sng" dirty="0">
                <a:solidFill>
                  <a:schemeClr val="accent1"/>
                </a:solidFill>
              </a:rPr>
              <a:t>IMMEDIATO PRE-OPERATORIO:</a:t>
            </a:r>
          </a:p>
          <a:p>
            <a:r>
              <a:rPr lang="it-IT" dirty="0"/>
              <a:t>Tre ore prima dell’intervento somministrare 200-400 mg di MALTODESTRINE in acqua per OS, previo stick glicemico</a:t>
            </a:r>
          </a:p>
          <a:p>
            <a:r>
              <a:rPr lang="it-IT" dirty="0"/>
              <a:t>H 6:00 prelevare PC</a:t>
            </a:r>
          </a:p>
          <a:p>
            <a:r>
              <a:rPr lang="it-IT" dirty="0"/>
              <a:t>Rilevare PV</a:t>
            </a:r>
          </a:p>
          <a:p>
            <a:r>
              <a:rPr lang="it-IT" dirty="0"/>
              <a:t>Somministrare </a:t>
            </a:r>
            <a:r>
              <a:rPr lang="it-IT" dirty="0" err="1"/>
              <a:t>tp</a:t>
            </a:r>
            <a:r>
              <a:rPr lang="it-IT" dirty="0"/>
              <a:t> medica prescritta: domiciliare e </a:t>
            </a:r>
            <a:r>
              <a:rPr lang="it-IT" dirty="0" err="1"/>
              <a:t>tp</a:t>
            </a:r>
            <a:r>
              <a:rPr lang="it-IT" dirty="0"/>
              <a:t> antiemetica </a:t>
            </a:r>
          </a:p>
          <a:p>
            <a:r>
              <a:rPr lang="it-IT" dirty="0"/>
              <a:t>Verificare stato igienico cute</a:t>
            </a:r>
          </a:p>
          <a:p>
            <a:r>
              <a:rPr lang="it-IT" dirty="0"/>
              <a:t>Attendere chiamata dalla S.O. per preparare pz:</a:t>
            </a:r>
          </a:p>
          <a:p>
            <a:r>
              <a:rPr lang="it-IT" dirty="0"/>
              <a:t>Invitare il pz a svuotare la vescica                                 </a:t>
            </a:r>
          </a:p>
          <a:p>
            <a:r>
              <a:rPr lang="it-IT" dirty="0"/>
              <a:t>Attendere trasporti interni per S.O.</a:t>
            </a:r>
          </a:p>
          <a:p>
            <a:r>
              <a:rPr lang="it-IT" dirty="0"/>
              <a:t>Inviare pz in S.O.</a:t>
            </a:r>
          </a:p>
          <a:p>
            <a:r>
              <a:rPr lang="it-IT" dirty="0"/>
              <a:t>Documentare l’assistenza infermieristica 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128E8E1-4BB7-2CE0-7382-97B3A57A7B11}"/>
              </a:ext>
            </a:extLst>
          </p:cNvPr>
          <p:cNvSpPr txBox="1"/>
          <p:nvPr/>
        </p:nvSpPr>
        <p:spPr>
          <a:xfrm>
            <a:off x="8020347" y="3814280"/>
            <a:ext cx="41762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dirty="0"/>
              <a:t>svestizione e vestizione operando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dirty="0"/>
              <a:t>controllo assenza protesi mobili, monili e piercing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dirty="0"/>
              <a:t>ritiro e custodia effetti personali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dirty="0"/>
              <a:t>somministrazione profilassi antibiotica prescritta ed eventuale preanestesia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dirty="0"/>
              <a:t>compilazione check-list peri-operatoria</a:t>
            </a:r>
          </a:p>
        </p:txBody>
      </p:sp>
      <p:sp>
        <p:nvSpPr>
          <p:cNvPr id="7" name="Freccia destra rientrata 6">
            <a:extLst>
              <a:ext uri="{FF2B5EF4-FFF2-40B4-BE49-F238E27FC236}">
                <a16:creationId xmlns:a16="http://schemas.microsoft.com/office/drawing/2014/main" id="{085E84CC-DA0A-AE4D-12CD-2FD94ED06733}"/>
              </a:ext>
            </a:extLst>
          </p:cNvPr>
          <p:cNvSpPr/>
          <p:nvPr/>
        </p:nvSpPr>
        <p:spPr>
          <a:xfrm rot="1052334">
            <a:off x="6348397" y="4505677"/>
            <a:ext cx="686163" cy="226132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Parentesi graffa aperta 7">
            <a:extLst>
              <a:ext uri="{FF2B5EF4-FFF2-40B4-BE49-F238E27FC236}">
                <a16:creationId xmlns:a16="http://schemas.microsoft.com/office/drawing/2014/main" id="{1322F5A7-0336-475A-0C84-9323906376F2}"/>
              </a:ext>
            </a:extLst>
          </p:cNvPr>
          <p:cNvSpPr/>
          <p:nvPr/>
        </p:nvSpPr>
        <p:spPr>
          <a:xfrm>
            <a:off x="7371155" y="3877876"/>
            <a:ext cx="499509" cy="19041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05D8691-9E0D-279E-E64C-1416B0B851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921" y="2286848"/>
            <a:ext cx="672738" cy="82781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B1B676D-0C30-FF0A-2E7A-DD32D5647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295" y="5359731"/>
            <a:ext cx="1528862" cy="129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40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756130-FE40-484D-D413-EEA313167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139" y="253101"/>
            <a:ext cx="10058400" cy="1450757"/>
          </a:xfrm>
        </p:spPr>
        <p:txBody>
          <a:bodyPr anchor="ctr"/>
          <a:lstStyle/>
          <a:p>
            <a:pPr algn="ctr"/>
            <a:r>
              <a:rPr lang="it-IT" dirty="0"/>
              <a:t>IMMEDIATO PRE-OPERATORIO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DB3051-E409-3333-0746-DC4BE84D7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139" y="2360130"/>
            <a:ext cx="10058400" cy="3760891"/>
          </a:xfrm>
        </p:spPr>
        <p:txBody>
          <a:bodyPr>
            <a:normAutofit/>
          </a:bodyPr>
          <a:lstStyle/>
          <a:p>
            <a:r>
              <a:rPr lang="it-IT" sz="1900" b="1" u="sng" dirty="0"/>
              <a:t>Somministrazione maltodestrine: </a:t>
            </a:r>
            <a:r>
              <a:rPr lang="it-IT" sz="1900" dirty="0"/>
              <a:t>vengono somministrate </a:t>
            </a:r>
            <a:r>
              <a:rPr lang="it-IT" sz="1900" dirty="0" err="1"/>
              <a:t>pre</a:t>
            </a:r>
            <a:r>
              <a:rPr lang="it-IT" sz="1900" dirty="0"/>
              <a:t>-intervento per preparare l’organismo allo stress chirurgico, fornendo un carico glucidico graduale. Importante controllare stick glicemico </a:t>
            </a:r>
            <a:r>
              <a:rPr lang="it-IT" sz="1900" dirty="0" err="1"/>
              <a:t>pre</a:t>
            </a:r>
            <a:r>
              <a:rPr lang="it-IT" sz="1900" dirty="0"/>
              <a:t>-operatorio, immediato post-operatorio e durante la degenza</a:t>
            </a:r>
          </a:p>
          <a:p>
            <a:r>
              <a:rPr lang="it-IT" sz="1900" b="1" u="sng" dirty="0"/>
              <a:t>Svuotamento della vescica: </a:t>
            </a:r>
            <a:r>
              <a:rPr lang="it-IT" sz="1900" dirty="0"/>
              <a:t>ricordare al pz di svuotare la vescica appena ricevuta la chiamata dalla S.O. per ragioni di sicurezza del pz e per facilitare la procedura chirurgica. Infatti una vescica piena può aumentare il rischio di complicanze durante l’intervento come lacerazioni o sanguinamenti; una vescica vuota permette al chirurgo di avere una migliore visibilità e di eseguire le manovre  in modo più preciso; lo svuotamento della vescica può aiutare a prevenire infezioni delle vie urinare e ritenzione urinaria acuta in quanto non verrà posizionato CV durante intervento. Un globo vescicale post-intervento compromette la mobilità e le condizioni del pz, aumentando i tempi di recupero e lo stress PO, aumenta il carico di lavoro infermieristico che si trova a dover posizionare CV in urgenza su pz obeso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825DE5F-CD81-B29E-19BD-3FBF3BAAE893}"/>
              </a:ext>
            </a:extLst>
          </p:cNvPr>
          <p:cNvSpPr txBox="1"/>
          <p:nvPr/>
        </p:nvSpPr>
        <p:spPr>
          <a:xfrm>
            <a:off x="2960199" y="1586301"/>
            <a:ext cx="6332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1"/>
                </a:solidFill>
              </a:rPr>
              <a:t>FOCUS</a:t>
            </a:r>
          </a:p>
        </p:txBody>
      </p:sp>
    </p:spTree>
    <p:extLst>
      <p:ext uri="{BB962C8B-B14F-4D97-AF65-F5344CB8AC3E}">
        <p14:creationId xmlns:p14="http://schemas.microsoft.com/office/powerpoint/2010/main" val="209111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83C812-5F6C-42CD-9A8E-66D388E43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-358936"/>
            <a:ext cx="10058400" cy="1628178"/>
          </a:xfrm>
        </p:spPr>
        <p:txBody>
          <a:bodyPr anchor="ctr"/>
          <a:lstStyle/>
          <a:p>
            <a:pPr algn="ctr"/>
            <a:r>
              <a:rPr lang="it-IT" dirty="0"/>
              <a:t>FASE POST-OPERATORIA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8AAFAA-FC66-A7D2-898B-9C2257BF7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435" y="1450758"/>
            <a:ext cx="10058400" cy="5120640"/>
          </a:xfrm>
        </p:spPr>
        <p:txBody>
          <a:bodyPr>
            <a:normAutofit fontScale="25000" lnSpcReduction="20000"/>
          </a:bodyPr>
          <a:lstStyle/>
          <a:p>
            <a:r>
              <a:rPr lang="it-IT" sz="6400" dirty="0"/>
              <a:t>Pz rientra dalla S.O.</a:t>
            </a:r>
          </a:p>
          <a:p>
            <a:r>
              <a:rPr lang="it-IT" sz="6400" dirty="0"/>
              <a:t>Controllare stato coscienza</a:t>
            </a:r>
          </a:p>
          <a:p>
            <a:r>
              <a:rPr lang="it-IT" sz="6400" dirty="0"/>
              <a:t>Scoprire pz per controllare medicazioni e se presente drenaggio</a:t>
            </a:r>
          </a:p>
          <a:p>
            <a:r>
              <a:rPr lang="it-IT" sz="6400" dirty="0"/>
              <a:t>NO SNG</a:t>
            </a:r>
          </a:p>
          <a:p>
            <a:r>
              <a:rPr lang="it-IT" sz="6400" dirty="0"/>
              <a:t>NO CV</a:t>
            </a:r>
          </a:p>
          <a:p>
            <a:r>
              <a:rPr lang="it-IT" sz="6400" dirty="0"/>
              <a:t>Coprire pz</a:t>
            </a:r>
          </a:p>
          <a:p>
            <a:r>
              <a:rPr lang="it-IT" sz="6400" dirty="0"/>
              <a:t>Posizionare pz in </a:t>
            </a:r>
            <a:r>
              <a:rPr lang="it-IT" sz="6400" dirty="0" err="1"/>
              <a:t>antitrendelenburg</a:t>
            </a:r>
            <a:endParaRPr lang="it-IT" sz="6400" dirty="0"/>
          </a:p>
          <a:p>
            <a:r>
              <a:rPr lang="it-IT" sz="6400" dirty="0"/>
              <a:t>Rilevare PV, ogni 6 h FC e SpO2, controllo glicemia capillare</a:t>
            </a:r>
          </a:p>
          <a:p>
            <a:r>
              <a:rPr lang="it-IT" sz="6400" dirty="0"/>
              <a:t>Controllare prescrizioni mediche e somministrare </a:t>
            </a:r>
            <a:r>
              <a:rPr lang="it-IT" sz="6400" dirty="0" err="1"/>
              <a:t>tp</a:t>
            </a:r>
            <a:r>
              <a:rPr lang="it-IT" sz="6400" dirty="0"/>
              <a:t> antalgica </a:t>
            </a:r>
          </a:p>
          <a:p>
            <a:r>
              <a:rPr lang="it-IT" sz="6400" dirty="0"/>
              <a:t>Documentare assistenza infermieristica</a:t>
            </a:r>
          </a:p>
          <a:p>
            <a:r>
              <a:rPr lang="it-IT" sz="6400" dirty="0"/>
              <a:t>Valutare ripresa spontanea della diuresi</a:t>
            </a:r>
          </a:p>
          <a:p>
            <a:r>
              <a:rPr lang="it-IT" sz="6400" dirty="0"/>
              <a:t>Prelevare esami ematici pomeridiani</a:t>
            </a:r>
          </a:p>
          <a:p>
            <a:r>
              <a:rPr lang="it-IT" sz="6400" dirty="0"/>
              <a:t>Mobilizzare pz entro 2/4 h PO, NO calze </a:t>
            </a:r>
            <a:r>
              <a:rPr lang="it-IT" sz="6400" dirty="0" err="1"/>
              <a:t>antitrombo</a:t>
            </a:r>
            <a:endParaRPr lang="it-IT" sz="6400" dirty="0"/>
          </a:p>
          <a:p>
            <a:r>
              <a:rPr lang="it-IT" sz="6400" dirty="0"/>
              <a:t>Alimentare pz a partire dalle 4h PO con liquidi chiari(acqua e thè) a piccoli sorsi con cucchiaino</a:t>
            </a: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E14B171-CB4B-5C22-3EDF-B77C94C8273E}"/>
              </a:ext>
            </a:extLst>
          </p:cNvPr>
          <p:cNvSpPr txBox="1"/>
          <p:nvPr/>
        </p:nvSpPr>
        <p:spPr>
          <a:xfrm>
            <a:off x="4918653" y="891881"/>
            <a:ext cx="2415654" cy="46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>
                <a:solidFill>
                  <a:schemeClr val="accent1"/>
                </a:solidFill>
              </a:rPr>
              <a:t>0 GG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8088278-965D-A501-B465-468A720A8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524" y="4011078"/>
            <a:ext cx="1779178" cy="176132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4443E73-2B07-8EEB-5426-69CCDDF7C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53191" y="2129471"/>
            <a:ext cx="1371791" cy="180047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F1AC03B-07F7-C087-D851-281DEA86A9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094" y="4071321"/>
            <a:ext cx="2088822" cy="165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14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1193</TotalTime>
  <Words>1379</Words>
  <Application>Microsoft Office PowerPoint</Application>
  <PresentationFormat>Widescreen</PresentationFormat>
  <Paragraphs>154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9" baseType="lpstr">
      <vt:lpstr>Calibri</vt:lpstr>
      <vt:lpstr>Wingdings</vt:lpstr>
      <vt:lpstr>RetrospectVTI</vt:lpstr>
      <vt:lpstr>IL PAZIENTE BARIATRICO E L’INFERMIERE DI REPARTO</vt:lpstr>
      <vt:lpstr>IL PAZIENTE BARIATRICO</vt:lpstr>
      <vt:lpstr>L’INFERMIERE DI REPARTO</vt:lpstr>
      <vt:lpstr>ASSISTENZA INFERMIERISTICA PERIOPERATORIA</vt:lpstr>
      <vt:lpstr>FASE PRE-OPERATORIA</vt:lpstr>
      <vt:lpstr>FASE PRE-OPERATORIA</vt:lpstr>
      <vt:lpstr>FASE PRE-OPERATORIA</vt:lpstr>
      <vt:lpstr>IMMEDIATO PRE-OPERATORIO</vt:lpstr>
      <vt:lpstr>FASE POST-OPERATORIA</vt:lpstr>
      <vt:lpstr>IMMEDIATO POST-OPERATORIO</vt:lpstr>
      <vt:lpstr>FASE POST-OPERATORIA </vt:lpstr>
      <vt:lpstr>FASE POST-OPERATORIA </vt:lpstr>
      <vt:lpstr>CRITERI DIMISSIBILITA’</vt:lpstr>
      <vt:lpstr>LETTERATURA</vt:lpstr>
      <vt:lpstr>CONSIDERAZIONI PERSONALI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Mauro Pacini</cp:lastModifiedBy>
  <cp:revision>27</cp:revision>
  <dcterms:created xsi:type="dcterms:W3CDTF">2022-02-27T17:36:31Z</dcterms:created>
  <dcterms:modified xsi:type="dcterms:W3CDTF">2025-06-04T13:12:09Z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